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88825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65">
          <p15:clr>
            <a:srgbClr val="A4A3A4"/>
          </p15:clr>
        </p15:guide>
        <p15:guide id="2" pos="3567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65" orient="horz"/>
        <p:guide pos="356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BORÍTÓ, VAGY FEJEZETNYITÓ OLDALAK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Headline (Főcím): 60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Subheadline (Alcím): 28 pt Squad-Regular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BELSŐ OLDALAK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Headline (Főcím): 45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Subheadline (Alcím): 28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Body (folyószöveg): 15 pt, ha sok a szöveg, 19 pt, ha kevés a szöveg. Squad-Regular. Egy oldalon csak egy méret legyen használva!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Kiemelés folyószövegben, vagy a folyószövegben használt alcím 19 pt és Squad-Heavy.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3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4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5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BORÍTÓ, VAGY FEJEZETNYITÓ OLDALAK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Headline (Főcím): 60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Subheadline (Alcím): 28 pt Squad-Regular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BELSŐ OLDALAK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Headline (Főcím): 45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Subheadline (Alcím): 28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Body (folyószöveg): 15 pt, ha sok a szöveg, 19 pt, ha kevés a szöveg. Squad-Regular. Egy oldalon csak egy méret legyen használva!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Kiemelés folyószövegben, vagy a folyószövegben használt alcím 19 pt és Squad-Heavy.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5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6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BORÍTÓ, VAGY FEJEZETNYITÓ OLDALAK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Headline (Főcím): 60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Subheadline (Alcím): 28 pt Squad-Regular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BELSŐ OLDALAK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Headline (Főcím): 45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Subheadline (Alcím): 28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Body (folyószöveg): 15 pt, ha sok a szöveg, 19 pt, ha kevés a szöveg. Squad-Regular. Egy oldalon csak egy méret legyen használva!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Kiemelés folyószövegben, vagy a folyószövegben használt alcím 19 pt és Squad-Heavy.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BORÍTÓ, VAGY FEJEZETNYITÓ OLDALAK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Headline (Főcím): 60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Subheadline (Alcím): 28 pt Squad-Regular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BELSŐ OLDALAK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Headline (Főcím): 45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Subheadline (Alcím): 28 pt Squad-Heavy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Body (folyószöveg): 15 pt, ha sok a szöveg, 19 pt, ha kevés a szöveg. Squad-Regular. Egy oldalon csak egy méret legyen használva!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Kiemelés folyószövegben, vagy a folyószövegben használt alcím 19 pt és Squad-Heavy.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9:notes"/>
          <p:cNvSpPr/>
          <p:nvPr>
            <p:ph idx="2" type="sldImg"/>
          </p:nvPr>
        </p:nvSpPr>
        <p:spPr>
          <a:xfrm>
            <a:off x="92075" y="744538"/>
            <a:ext cx="6613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8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gif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jezetindító képpel a háttérben">
  <p:cSld name="Fejezetindító képpel a háttérben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>
            <p:ph idx="2" type="pic"/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6C3F"/>
          </a:solidFill>
          <a:ln>
            <a:noFill/>
          </a:ln>
        </p:spPr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-100000" t="-27000"/>
          <a:stretch/>
        </p:blipFill>
        <p:spPr>
          <a:xfrm>
            <a:off x="0" y="-62630"/>
            <a:ext cx="6933236" cy="69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Custom Layout">
  <p:cSld name="51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2632" y="427822"/>
            <a:ext cx="1245697" cy="262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643915" y="337105"/>
            <a:ext cx="619598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/>
        </p:nvSpPr>
        <p:spPr>
          <a:xfrm>
            <a:off x="3" y="1"/>
            <a:ext cx="5096932" cy="6858000"/>
          </a:xfrm>
          <a:prstGeom prst="rect">
            <a:avLst/>
          </a:prstGeom>
          <a:gradFill>
            <a:gsLst>
              <a:gs pos="0">
                <a:srgbClr val="50B848"/>
              </a:gs>
              <a:gs pos="100000">
                <a:srgbClr val="B7C726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 txBox="1"/>
          <p:nvPr/>
        </p:nvSpPr>
        <p:spPr>
          <a:xfrm>
            <a:off x="10541002" y="1727202"/>
            <a:ext cx="92329" cy="41549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 txBox="1"/>
          <p:nvPr/>
        </p:nvSpPr>
        <p:spPr>
          <a:xfrm>
            <a:off x="7442200" y="6048282"/>
            <a:ext cx="3987794" cy="26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Biztos</a:t>
            </a:r>
            <a:r>
              <a:rPr b="0" i="0" lang="hu-HU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válasz ingatlankérdésekben.</a:t>
            </a:r>
            <a:endParaRPr b="0" i="0" sz="1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>
            <p:ph type="title"/>
          </p:nvPr>
        </p:nvSpPr>
        <p:spPr>
          <a:xfrm>
            <a:off x="558641" y="4159805"/>
            <a:ext cx="311165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8277" y="521092"/>
            <a:ext cx="1793288" cy="2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2632" y="427822"/>
            <a:ext cx="1245697" cy="26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7"/>
          <p:cNvGrpSpPr/>
          <p:nvPr/>
        </p:nvGrpSpPr>
        <p:grpSpPr>
          <a:xfrm>
            <a:off x="-4638" y="3637796"/>
            <a:ext cx="12201276" cy="423863"/>
            <a:chOff x="-4638" y="3637768"/>
            <a:chExt cx="12201276" cy="423863"/>
          </a:xfrm>
        </p:grpSpPr>
        <p:sp>
          <p:nvSpPr>
            <p:cNvPr id="59" name="Google Shape;59;p17"/>
            <p:cNvSpPr/>
            <p:nvPr/>
          </p:nvSpPr>
          <p:spPr>
            <a:xfrm>
              <a:off x="-4638" y="3637768"/>
              <a:ext cx="723664" cy="423863"/>
            </a:xfrm>
            <a:prstGeom prst="rect">
              <a:avLst/>
            </a:prstGeom>
            <a:solidFill>
              <a:srgbClr val="006C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11363704" y="3637768"/>
              <a:ext cx="832934" cy="423863"/>
            </a:xfrm>
            <a:prstGeom prst="rect">
              <a:avLst/>
            </a:prstGeom>
            <a:solidFill>
              <a:srgbClr val="006C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2835348" y="3637768"/>
              <a:ext cx="2154496" cy="423863"/>
            </a:xfrm>
            <a:prstGeom prst="rect">
              <a:avLst/>
            </a:prstGeom>
            <a:solidFill>
              <a:srgbClr val="006C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7"/>
            <p:cNvSpPr/>
            <p:nvPr/>
          </p:nvSpPr>
          <p:spPr>
            <a:xfrm>
              <a:off x="4970811" y="3637768"/>
              <a:ext cx="2158621" cy="423863"/>
            </a:xfrm>
            <a:prstGeom prst="rect">
              <a:avLst/>
            </a:prstGeom>
            <a:solidFill>
              <a:srgbClr val="52AE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7"/>
            <p:cNvSpPr/>
            <p:nvPr/>
          </p:nvSpPr>
          <p:spPr>
            <a:xfrm>
              <a:off x="9249878" y="3637768"/>
              <a:ext cx="2150374" cy="423863"/>
            </a:xfrm>
            <a:prstGeom prst="rect">
              <a:avLst/>
            </a:prstGeom>
            <a:solidFill>
              <a:srgbClr val="52AE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7"/>
            <p:cNvSpPr/>
            <p:nvPr/>
          </p:nvSpPr>
          <p:spPr>
            <a:xfrm>
              <a:off x="7110399" y="3637768"/>
              <a:ext cx="2158621" cy="423863"/>
            </a:xfrm>
            <a:prstGeom prst="rect">
              <a:avLst/>
            </a:prstGeom>
            <a:solidFill>
              <a:srgbClr val="006C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699939" y="3637768"/>
              <a:ext cx="2154496" cy="423863"/>
            </a:xfrm>
            <a:prstGeom prst="rect">
              <a:avLst/>
            </a:prstGeom>
            <a:solidFill>
              <a:srgbClr val="52AE3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6" name="Google Shape;66;p17"/>
          <p:cNvCxnSpPr/>
          <p:nvPr/>
        </p:nvCxnSpPr>
        <p:spPr>
          <a:xfrm>
            <a:off x="1777211" y="4059226"/>
            <a:ext cx="0" cy="1044575"/>
          </a:xfrm>
          <a:prstGeom prst="straightConnector1">
            <a:avLst/>
          </a:prstGeom>
          <a:noFill/>
          <a:ln cap="flat" cmpd="sng" w="71425">
            <a:solidFill>
              <a:srgbClr val="52AE3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7" name="Google Shape;67;p17"/>
          <p:cNvSpPr/>
          <p:nvPr/>
        </p:nvSpPr>
        <p:spPr>
          <a:xfrm>
            <a:off x="1321599" y="5103797"/>
            <a:ext cx="911225" cy="908051"/>
          </a:xfrm>
          <a:prstGeom prst="ellipse">
            <a:avLst/>
          </a:pr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17"/>
          <p:cNvCxnSpPr/>
          <p:nvPr/>
        </p:nvCxnSpPr>
        <p:spPr>
          <a:xfrm>
            <a:off x="6050169" y="4059274"/>
            <a:ext cx="0" cy="1846263"/>
          </a:xfrm>
          <a:prstGeom prst="straightConnector1">
            <a:avLst/>
          </a:prstGeom>
          <a:noFill/>
          <a:ln cap="flat" cmpd="sng" w="71425">
            <a:solidFill>
              <a:srgbClr val="52AE3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9" name="Google Shape;69;p17"/>
          <p:cNvSpPr/>
          <p:nvPr/>
        </p:nvSpPr>
        <p:spPr>
          <a:xfrm>
            <a:off x="5594561" y="5082989"/>
            <a:ext cx="911225" cy="908051"/>
          </a:xfrm>
          <a:prstGeom prst="ellipse">
            <a:avLst/>
          </a:pr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7"/>
          <p:cNvCxnSpPr/>
          <p:nvPr/>
        </p:nvCxnSpPr>
        <p:spPr>
          <a:xfrm>
            <a:off x="10325113" y="4059228"/>
            <a:ext cx="0" cy="1139825"/>
          </a:xfrm>
          <a:prstGeom prst="straightConnector1">
            <a:avLst/>
          </a:prstGeom>
          <a:noFill/>
          <a:ln cap="flat" cmpd="sng" w="71425">
            <a:solidFill>
              <a:srgbClr val="52AE3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1" name="Google Shape;71;p17"/>
          <p:cNvSpPr/>
          <p:nvPr/>
        </p:nvSpPr>
        <p:spPr>
          <a:xfrm>
            <a:off x="9869505" y="5100189"/>
            <a:ext cx="911225" cy="908051"/>
          </a:xfrm>
          <a:prstGeom prst="ellipse">
            <a:avLst/>
          </a:pr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17"/>
          <p:cNvCxnSpPr/>
          <p:nvPr/>
        </p:nvCxnSpPr>
        <p:spPr>
          <a:xfrm rot="10800000">
            <a:off x="3912644" y="2367869"/>
            <a:ext cx="0" cy="1289051"/>
          </a:xfrm>
          <a:prstGeom prst="straightConnector1">
            <a:avLst/>
          </a:prstGeom>
          <a:noFill/>
          <a:ln cap="flat" cmpd="sng" w="71425">
            <a:solidFill>
              <a:srgbClr val="006C3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3" name="Google Shape;73;p17"/>
          <p:cNvSpPr/>
          <p:nvPr/>
        </p:nvSpPr>
        <p:spPr>
          <a:xfrm>
            <a:off x="3457035" y="1812245"/>
            <a:ext cx="911225" cy="908051"/>
          </a:xfrm>
          <a:prstGeom prst="ellipse">
            <a:avLst/>
          </a:prstGeom>
          <a:solidFill>
            <a:srgbClr val="006C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17"/>
          <p:cNvCxnSpPr/>
          <p:nvPr/>
        </p:nvCxnSpPr>
        <p:spPr>
          <a:xfrm rot="10800000">
            <a:off x="8189723" y="2609171"/>
            <a:ext cx="0" cy="1079500"/>
          </a:xfrm>
          <a:prstGeom prst="straightConnector1">
            <a:avLst/>
          </a:prstGeom>
          <a:noFill/>
          <a:ln cap="flat" cmpd="sng" w="71425">
            <a:solidFill>
              <a:srgbClr val="006C3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5" name="Google Shape;75;p17"/>
          <p:cNvSpPr/>
          <p:nvPr/>
        </p:nvSpPr>
        <p:spPr>
          <a:xfrm>
            <a:off x="7734111" y="1812245"/>
            <a:ext cx="911225" cy="908051"/>
          </a:xfrm>
          <a:prstGeom prst="ellipse">
            <a:avLst/>
          </a:prstGeom>
          <a:solidFill>
            <a:srgbClr val="006C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1574971" y="4037384"/>
            <a:ext cx="968392" cy="96838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18"/>
          <p:cNvGrpSpPr/>
          <p:nvPr/>
        </p:nvGrpSpPr>
        <p:grpSpPr>
          <a:xfrm>
            <a:off x="1626308" y="4954447"/>
            <a:ext cx="865717" cy="545676"/>
            <a:chOff x="1219731" y="3715828"/>
            <a:chExt cx="649288" cy="409257"/>
          </a:xfrm>
        </p:grpSpPr>
        <p:sp>
          <p:nvSpPr>
            <p:cNvPr id="80" name="Google Shape;80;p18"/>
            <p:cNvSpPr/>
            <p:nvPr/>
          </p:nvSpPr>
          <p:spPr>
            <a:xfrm>
              <a:off x="1219731" y="3715828"/>
              <a:ext cx="649288" cy="134937"/>
            </a:xfrm>
            <a:custGeom>
              <a:rect b="b" l="l" r="r" t="t"/>
              <a:pathLst>
                <a:path extrusionOk="0" h="178" w="858">
                  <a:moveTo>
                    <a:pt x="858" y="0"/>
                  </a:moveTo>
                  <a:cubicBezTo>
                    <a:pt x="748" y="110"/>
                    <a:pt x="596" y="178"/>
                    <a:pt x="429" y="178"/>
                  </a:cubicBezTo>
                  <a:cubicBezTo>
                    <a:pt x="261" y="178"/>
                    <a:pt x="110" y="110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" name="Google Shape;81;p18"/>
            <p:cNvCxnSpPr/>
            <p:nvPr/>
          </p:nvCxnSpPr>
          <p:spPr>
            <a:xfrm rot="10800000">
              <a:off x="1544375" y="3850765"/>
              <a:ext cx="0" cy="274320"/>
            </a:xfrm>
            <a:prstGeom prst="straightConnector1">
              <a:avLst/>
            </a:pr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82" name="Google Shape;82;p18"/>
          <p:cNvGrpSpPr/>
          <p:nvPr/>
        </p:nvGrpSpPr>
        <p:grpSpPr>
          <a:xfrm>
            <a:off x="3642320" y="3723433"/>
            <a:ext cx="865717" cy="1777115"/>
            <a:chOff x="2731739" y="2792575"/>
            <a:chExt cx="649288" cy="1332836"/>
          </a:xfrm>
        </p:grpSpPr>
        <p:sp>
          <p:nvSpPr>
            <p:cNvPr id="83" name="Google Shape;83;p18"/>
            <p:cNvSpPr/>
            <p:nvPr/>
          </p:nvSpPr>
          <p:spPr>
            <a:xfrm>
              <a:off x="2731739" y="2792575"/>
              <a:ext cx="649288" cy="134937"/>
            </a:xfrm>
            <a:custGeom>
              <a:rect b="b" l="l" r="r" t="t"/>
              <a:pathLst>
                <a:path extrusionOk="0" h="178" w="858">
                  <a:moveTo>
                    <a:pt x="858" y="0"/>
                  </a:moveTo>
                  <a:cubicBezTo>
                    <a:pt x="748" y="110"/>
                    <a:pt x="596" y="178"/>
                    <a:pt x="429" y="178"/>
                  </a:cubicBezTo>
                  <a:cubicBezTo>
                    <a:pt x="261" y="178"/>
                    <a:pt x="110" y="110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" name="Google Shape;84;p18"/>
            <p:cNvCxnSpPr/>
            <p:nvPr/>
          </p:nvCxnSpPr>
          <p:spPr>
            <a:xfrm rot="10800000">
              <a:off x="3056383" y="2927511"/>
              <a:ext cx="0" cy="1197900"/>
            </a:xfrm>
            <a:prstGeom prst="straightConnector1">
              <a:avLst/>
            </a:pr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85" name="Google Shape;85;p18"/>
          <p:cNvGrpSpPr/>
          <p:nvPr/>
        </p:nvGrpSpPr>
        <p:grpSpPr>
          <a:xfrm>
            <a:off x="5665979" y="4954447"/>
            <a:ext cx="865717" cy="545676"/>
            <a:chOff x="4249483" y="3715828"/>
            <a:chExt cx="649288" cy="409257"/>
          </a:xfrm>
        </p:grpSpPr>
        <p:sp>
          <p:nvSpPr>
            <p:cNvPr id="86" name="Google Shape;86;p18"/>
            <p:cNvSpPr/>
            <p:nvPr/>
          </p:nvSpPr>
          <p:spPr>
            <a:xfrm>
              <a:off x="4249483" y="3715828"/>
              <a:ext cx="649288" cy="134937"/>
            </a:xfrm>
            <a:custGeom>
              <a:rect b="b" l="l" r="r" t="t"/>
              <a:pathLst>
                <a:path extrusionOk="0" h="178" w="858">
                  <a:moveTo>
                    <a:pt x="858" y="0"/>
                  </a:moveTo>
                  <a:cubicBezTo>
                    <a:pt x="748" y="110"/>
                    <a:pt x="596" y="178"/>
                    <a:pt x="429" y="178"/>
                  </a:cubicBezTo>
                  <a:cubicBezTo>
                    <a:pt x="261" y="178"/>
                    <a:pt x="110" y="110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" name="Google Shape;87;p18"/>
            <p:cNvCxnSpPr/>
            <p:nvPr/>
          </p:nvCxnSpPr>
          <p:spPr>
            <a:xfrm rot="10800000">
              <a:off x="4574127" y="3850765"/>
              <a:ext cx="0" cy="274320"/>
            </a:xfrm>
            <a:prstGeom prst="straightConnector1">
              <a:avLst/>
            </a:pr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88" name="Google Shape;88;p18"/>
          <p:cNvGrpSpPr/>
          <p:nvPr/>
        </p:nvGrpSpPr>
        <p:grpSpPr>
          <a:xfrm>
            <a:off x="7681988" y="3723433"/>
            <a:ext cx="865717" cy="1777115"/>
            <a:chOff x="5761491" y="2792575"/>
            <a:chExt cx="649288" cy="1332836"/>
          </a:xfrm>
        </p:grpSpPr>
        <p:sp>
          <p:nvSpPr>
            <p:cNvPr id="89" name="Google Shape;89;p18"/>
            <p:cNvSpPr/>
            <p:nvPr/>
          </p:nvSpPr>
          <p:spPr>
            <a:xfrm>
              <a:off x="5761491" y="2792575"/>
              <a:ext cx="649288" cy="134937"/>
            </a:xfrm>
            <a:custGeom>
              <a:rect b="b" l="l" r="r" t="t"/>
              <a:pathLst>
                <a:path extrusionOk="0" h="178" w="858">
                  <a:moveTo>
                    <a:pt x="858" y="0"/>
                  </a:moveTo>
                  <a:cubicBezTo>
                    <a:pt x="748" y="110"/>
                    <a:pt x="596" y="178"/>
                    <a:pt x="429" y="178"/>
                  </a:cubicBezTo>
                  <a:cubicBezTo>
                    <a:pt x="261" y="178"/>
                    <a:pt x="110" y="110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" name="Google Shape;90;p18"/>
            <p:cNvCxnSpPr/>
            <p:nvPr/>
          </p:nvCxnSpPr>
          <p:spPr>
            <a:xfrm rot="10800000">
              <a:off x="6086135" y="2927511"/>
              <a:ext cx="0" cy="1197900"/>
            </a:xfrm>
            <a:prstGeom prst="straightConnector1">
              <a:avLst/>
            </a:pr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91" name="Google Shape;91;p18"/>
          <p:cNvGrpSpPr/>
          <p:nvPr/>
        </p:nvGrpSpPr>
        <p:grpSpPr>
          <a:xfrm>
            <a:off x="9690680" y="4954447"/>
            <a:ext cx="865717" cy="545676"/>
            <a:chOff x="7268009" y="3715828"/>
            <a:chExt cx="649288" cy="409257"/>
          </a:xfrm>
        </p:grpSpPr>
        <p:sp>
          <p:nvSpPr>
            <p:cNvPr id="92" name="Google Shape;92;p18"/>
            <p:cNvSpPr/>
            <p:nvPr/>
          </p:nvSpPr>
          <p:spPr>
            <a:xfrm>
              <a:off x="7268009" y="3715828"/>
              <a:ext cx="649288" cy="134937"/>
            </a:xfrm>
            <a:custGeom>
              <a:rect b="b" l="l" r="r" t="t"/>
              <a:pathLst>
                <a:path extrusionOk="0" h="178" w="858">
                  <a:moveTo>
                    <a:pt x="858" y="0"/>
                  </a:moveTo>
                  <a:cubicBezTo>
                    <a:pt x="748" y="110"/>
                    <a:pt x="596" y="178"/>
                    <a:pt x="429" y="178"/>
                  </a:cubicBezTo>
                  <a:cubicBezTo>
                    <a:pt x="261" y="178"/>
                    <a:pt x="110" y="110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" name="Google Shape;93;p18"/>
            <p:cNvCxnSpPr/>
            <p:nvPr/>
          </p:nvCxnSpPr>
          <p:spPr>
            <a:xfrm rot="10800000">
              <a:off x="7592653" y="3850765"/>
              <a:ext cx="0" cy="274320"/>
            </a:xfrm>
            <a:prstGeom prst="straightConnector1">
              <a:avLst/>
            </a:prstGeom>
            <a:noFill/>
            <a:ln cap="flat" cmpd="sng" w="12700">
              <a:solidFill>
                <a:srgbClr val="595959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94" name="Google Shape;94;p18"/>
          <p:cNvSpPr/>
          <p:nvPr/>
        </p:nvSpPr>
        <p:spPr>
          <a:xfrm>
            <a:off x="5614640" y="4037384"/>
            <a:ext cx="968392" cy="96838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7630651" y="2806380"/>
            <a:ext cx="968392" cy="96838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590981" y="2806380"/>
            <a:ext cx="968392" cy="96838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9639341" y="4037384"/>
            <a:ext cx="968392" cy="96838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1257493" y="5495404"/>
            <a:ext cx="1611657" cy="362797"/>
          </a:xfrm>
          <a:custGeom>
            <a:rect b="b" l="l" r="r" t="t"/>
            <a:pathLst>
              <a:path extrusionOk="0" h="227" w="606">
                <a:moveTo>
                  <a:pt x="515" y="193"/>
                </a:moveTo>
                <a:lnTo>
                  <a:pt x="515" y="35"/>
                </a:lnTo>
                <a:lnTo>
                  <a:pt x="606" y="35"/>
                </a:lnTo>
                <a:lnTo>
                  <a:pt x="606" y="0"/>
                </a:lnTo>
                <a:lnTo>
                  <a:pt x="0" y="0"/>
                </a:lnTo>
                <a:lnTo>
                  <a:pt x="0" y="35"/>
                </a:lnTo>
                <a:lnTo>
                  <a:pt x="97" y="35"/>
                </a:lnTo>
                <a:lnTo>
                  <a:pt x="97" y="193"/>
                </a:lnTo>
                <a:lnTo>
                  <a:pt x="0" y="193"/>
                </a:lnTo>
                <a:lnTo>
                  <a:pt x="0" y="227"/>
                </a:lnTo>
                <a:lnTo>
                  <a:pt x="606" y="227"/>
                </a:lnTo>
                <a:lnTo>
                  <a:pt x="606" y="193"/>
                </a:lnTo>
                <a:lnTo>
                  <a:pt x="515" y="193"/>
                </a:ln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60900" lIns="121800" spcFirstLastPara="1" rIns="121800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274029" y="5495404"/>
            <a:ext cx="1611657" cy="362797"/>
          </a:xfrm>
          <a:custGeom>
            <a:rect b="b" l="l" r="r" t="t"/>
            <a:pathLst>
              <a:path extrusionOk="0" h="227" w="606">
                <a:moveTo>
                  <a:pt x="515" y="193"/>
                </a:moveTo>
                <a:lnTo>
                  <a:pt x="515" y="35"/>
                </a:lnTo>
                <a:lnTo>
                  <a:pt x="606" y="35"/>
                </a:lnTo>
                <a:lnTo>
                  <a:pt x="606" y="0"/>
                </a:lnTo>
                <a:lnTo>
                  <a:pt x="0" y="0"/>
                </a:lnTo>
                <a:lnTo>
                  <a:pt x="0" y="35"/>
                </a:lnTo>
                <a:lnTo>
                  <a:pt x="91" y="35"/>
                </a:lnTo>
                <a:lnTo>
                  <a:pt x="91" y="193"/>
                </a:lnTo>
                <a:lnTo>
                  <a:pt x="0" y="193"/>
                </a:lnTo>
                <a:lnTo>
                  <a:pt x="0" y="227"/>
                </a:lnTo>
                <a:lnTo>
                  <a:pt x="606" y="227"/>
                </a:lnTo>
                <a:lnTo>
                  <a:pt x="606" y="193"/>
                </a:lnTo>
                <a:lnTo>
                  <a:pt x="515" y="193"/>
                </a:ln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60900" lIns="121800" spcFirstLastPara="1" rIns="121800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5290547" y="5495404"/>
            <a:ext cx="1611657" cy="362797"/>
          </a:xfrm>
          <a:custGeom>
            <a:rect b="b" l="l" r="r" t="t"/>
            <a:pathLst>
              <a:path extrusionOk="0" h="227" w="606">
                <a:moveTo>
                  <a:pt x="515" y="193"/>
                </a:moveTo>
                <a:lnTo>
                  <a:pt x="515" y="35"/>
                </a:lnTo>
                <a:lnTo>
                  <a:pt x="606" y="35"/>
                </a:lnTo>
                <a:lnTo>
                  <a:pt x="606" y="0"/>
                </a:lnTo>
                <a:lnTo>
                  <a:pt x="0" y="0"/>
                </a:lnTo>
                <a:lnTo>
                  <a:pt x="0" y="35"/>
                </a:lnTo>
                <a:lnTo>
                  <a:pt x="91" y="35"/>
                </a:lnTo>
                <a:lnTo>
                  <a:pt x="91" y="193"/>
                </a:lnTo>
                <a:lnTo>
                  <a:pt x="0" y="193"/>
                </a:lnTo>
                <a:lnTo>
                  <a:pt x="0" y="227"/>
                </a:lnTo>
                <a:lnTo>
                  <a:pt x="606" y="227"/>
                </a:lnTo>
                <a:lnTo>
                  <a:pt x="606" y="193"/>
                </a:lnTo>
                <a:lnTo>
                  <a:pt x="515" y="193"/>
                </a:ln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60900" lIns="121800" spcFirstLastPara="1" rIns="121800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7307101" y="5495404"/>
            <a:ext cx="1611657" cy="362797"/>
          </a:xfrm>
          <a:custGeom>
            <a:rect b="b" l="l" r="r" t="t"/>
            <a:pathLst>
              <a:path extrusionOk="0" h="227" w="606">
                <a:moveTo>
                  <a:pt x="515" y="193"/>
                </a:moveTo>
                <a:lnTo>
                  <a:pt x="515" y="35"/>
                </a:lnTo>
                <a:lnTo>
                  <a:pt x="606" y="35"/>
                </a:lnTo>
                <a:lnTo>
                  <a:pt x="606" y="0"/>
                </a:lnTo>
                <a:lnTo>
                  <a:pt x="0" y="0"/>
                </a:lnTo>
                <a:lnTo>
                  <a:pt x="0" y="35"/>
                </a:lnTo>
                <a:lnTo>
                  <a:pt x="91" y="35"/>
                </a:lnTo>
                <a:lnTo>
                  <a:pt x="91" y="193"/>
                </a:lnTo>
                <a:lnTo>
                  <a:pt x="0" y="193"/>
                </a:lnTo>
                <a:lnTo>
                  <a:pt x="0" y="227"/>
                </a:lnTo>
                <a:lnTo>
                  <a:pt x="606" y="227"/>
                </a:lnTo>
                <a:lnTo>
                  <a:pt x="606" y="193"/>
                </a:lnTo>
                <a:lnTo>
                  <a:pt x="515" y="193"/>
                </a:ln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60900" lIns="121800" spcFirstLastPara="1" rIns="121800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9323637" y="5495404"/>
            <a:ext cx="1608999" cy="362797"/>
          </a:xfrm>
          <a:custGeom>
            <a:rect b="b" l="l" r="r" t="t"/>
            <a:pathLst>
              <a:path extrusionOk="0" h="227" w="605">
                <a:moveTo>
                  <a:pt x="509" y="193"/>
                </a:moveTo>
                <a:lnTo>
                  <a:pt x="509" y="35"/>
                </a:lnTo>
                <a:lnTo>
                  <a:pt x="605" y="35"/>
                </a:lnTo>
                <a:lnTo>
                  <a:pt x="605" y="0"/>
                </a:lnTo>
                <a:lnTo>
                  <a:pt x="0" y="0"/>
                </a:lnTo>
                <a:lnTo>
                  <a:pt x="0" y="35"/>
                </a:lnTo>
                <a:lnTo>
                  <a:pt x="91" y="35"/>
                </a:lnTo>
                <a:lnTo>
                  <a:pt x="91" y="193"/>
                </a:lnTo>
                <a:lnTo>
                  <a:pt x="0" y="193"/>
                </a:lnTo>
                <a:lnTo>
                  <a:pt x="0" y="227"/>
                </a:lnTo>
                <a:lnTo>
                  <a:pt x="605" y="227"/>
                </a:lnTo>
                <a:lnTo>
                  <a:pt x="605" y="193"/>
                </a:lnTo>
                <a:lnTo>
                  <a:pt x="509" y="193"/>
                </a:ln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60900" lIns="121800" spcFirstLastPara="1" rIns="121800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9"/>
          <p:cNvCxnSpPr>
            <a:endCxn id="106" idx="2"/>
          </p:cNvCxnSpPr>
          <p:nvPr/>
        </p:nvCxnSpPr>
        <p:spPr>
          <a:xfrm>
            <a:off x="1380367" y="2176463"/>
            <a:ext cx="2192100" cy="5400"/>
          </a:xfrm>
          <a:prstGeom prst="straightConnector1">
            <a:avLst/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9"/>
          <p:cNvCxnSpPr>
            <a:stCxn id="108" idx="6"/>
          </p:cNvCxnSpPr>
          <p:nvPr/>
        </p:nvCxnSpPr>
        <p:spPr>
          <a:xfrm>
            <a:off x="8949373" y="3946159"/>
            <a:ext cx="699000" cy="0"/>
          </a:xfrm>
          <a:prstGeom prst="straightConnector1">
            <a:avLst/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9"/>
          <p:cNvCxnSpPr>
            <a:stCxn id="110" idx="0"/>
            <a:endCxn id="111" idx="2"/>
          </p:cNvCxnSpPr>
          <p:nvPr/>
        </p:nvCxnSpPr>
        <p:spPr>
          <a:xfrm>
            <a:off x="3622496" y="5700973"/>
            <a:ext cx="465600" cy="0"/>
          </a:xfrm>
          <a:prstGeom prst="straightConnector1">
            <a:avLst/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19"/>
          <p:cNvSpPr/>
          <p:nvPr/>
        </p:nvSpPr>
        <p:spPr>
          <a:xfrm rot="10800000">
            <a:off x="2739145" y="3934270"/>
            <a:ext cx="1766703" cy="1766703"/>
          </a:xfrm>
          <a:prstGeom prst="arc">
            <a:avLst>
              <a:gd fmla="val 16200000" name="adj1"/>
              <a:gd fmla="val 5365429" name="adj2"/>
            </a:avLst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970618" y="1892538"/>
            <a:ext cx="557372" cy="544159"/>
          </a:xfrm>
          <a:prstGeom prst="flowChartConnector">
            <a:avLst/>
          </a:prstGeom>
          <a:solidFill>
            <a:srgbClr val="52AE30"/>
          </a:solidFill>
          <a:ln cap="flat" cmpd="sng" w="25400">
            <a:solidFill>
              <a:srgbClr val="52A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9"/>
          <p:cNvCxnSpPr>
            <a:stCxn id="106" idx="6"/>
            <a:endCxn id="114" idx="2"/>
          </p:cNvCxnSpPr>
          <p:nvPr/>
        </p:nvCxnSpPr>
        <p:spPr>
          <a:xfrm>
            <a:off x="3839138" y="2181863"/>
            <a:ext cx="2345400" cy="0"/>
          </a:xfrm>
          <a:prstGeom prst="straightConnector1">
            <a:avLst/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9"/>
          <p:cNvCxnSpPr>
            <a:stCxn id="114" idx="6"/>
            <a:endCxn id="116" idx="2"/>
          </p:cNvCxnSpPr>
          <p:nvPr/>
        </p:nvCxnSpPr>
        <p:spPr>
          <a:xfrm>
            <a:off x="6451347" y="2181859"/>
            <a:ext cx="2531700" cy="0"/>
          </a:xfrm>
          <a:prstGeom prst="straightConnector1">
            <a:avLst/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19"/>
          <p:cNvCxnSpPr>
            <a:stCxn id="116" idx="6"/>
          </p:cNvCxnSpPr>
          <p:nvPr/>
        </p:nvCxnSpPr>
        <p:spPr>
          <a:xfrm flipH="1" rot="10800000">
            <a:off x="9249772" y="2176463"/>
            <a:ext cx="354000" cy="5400"/>
          </a:xfrm>
          <a:prstGeom prst="straightConnector1">
            <a:avLst/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19"/>
          <p:cNvCxnSpPr>
            <a:stCxn id="119" idx="6"/>
            <a:endCxn id="108" idx="2"/>
          </p:cNvCxnSpPr>
          <p:nvPr/>
        </p:nvCxnSpPr>
        <p:spPr>
          <a:xfrm>
            <a:off x="6959971" y="3942052"/>
            <a:ext cx="1722600" cy="4200"/>
          </a:xfrm>
          <a:prstGeom prst="straightConnector1">
            <a:avLst/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9"/>
          <p:cNvCxnSpPr>
            <a:stCxn id="121" idx="6"/>
            <a:endCxn id="119" idx="2"/>
          </p:cNvCxnSpPr>
          <p:nvPr/>
        </p:nvCxnSpPr>
        <p:spPr>
          <a:xfrm>
            <a:off x="4965534" y="3938008"/>
            <a:ext cx="1727700" cy="3900"/>
          </a:xfrm>
          <a:prstGeom prst="straightConnector1">
            <a:avLst/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19"/>
          <p:cNvCxnSpPr>
            <a:endCxn id="121" idx="2"/>
          </p:cNvCxnSpPr>
          <p:nvPr/>
        </p:nvCxnSpPr>
        <p:spPr>
          <a:xfrm flipH="1" rot="10800000">
            <a:off x="3611363" y="3938008"/>
            <a:ext cx="1087500" cy="300"/>
          </a:xfrm>
          <a:prstGeom prst="straightConnector1">
            <a:avLst/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19"/>
          <p:cNvCxnSpPr>
            <a:stCxn id="111" idx="6"/>
          </p:cNvCxnSpPr>
          <p:nvPr/>
        </p:nvCxnSpPr>
        <p:spPr>
          <a:xfrm>
            <a:off x="4354829" y="5700973"/>
            <a:ext cx="1659000" cy="0"/>
          </a:xfrm>
          <a:prstGeom prst="straightConnector1">
            <a:avLst/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19"/>
          <p:cNvSpPr/>
          <p:nvPr/>
        </p:nvSpPr>
        <p:spPr>
          <a:xfrm>
            <a:off x="5838857" y="5309341"/>
            <a:ext cx="739744" cy="722207"/>
          </a:xfrm>
          <a:prstGeom prst="flowChartConnector">
            <a:avLst/>
          </a:prstGeom>
          <a:solidFill>
            <a:srgbClr val="52AE30"/>
          </a:solidFill>
          <a:ln cap="flat" cmpd="sng" w="25400">
            <a:solidFill>
              <a:srgbClr val="52A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8718773" y="2176436"/>
            <a:ext cx="1769721" cy="1769721"/>
          </a:xfrm>
          <a:prstGeom prst="arc">
            <a:avLst>
              <a:gd fmla="val 16200000" name="adj1"/>
              <a:gd fmla="val 5365429" name="adj2"/>
            </a:avLst>
          </a:prstGeom>
          <a:noFill/>
          <a:ln cap="flat" cmpd="sng" w="1016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3572467" y="2051688"/>
            <a:ext cx="266671" cy="260349"/>
          </a:xfrm>
          <a:prstGeom prst="flowChartConnector">
            <a:avLst/>
          </a:prstGeom>
          <a:solidFill>
            <a:schemeClr val="lt1"/>
          </a:solidFill>
          <a:ln cap="flat" cmpd="sng" w="76200">
            <a:solidFill>
              <a:srgbClr val="52A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6184676" y="2051684"/>
            <a:ext cx="266671" cy="260349"/>
          </a:xfrm>
          <a:prstGeom prst="flowChartConnector">
            <a:avLst/>
          </a:prstGeom>
          <a:solidFill>
            <a:schemeClr val="lt1"/>
          </a:solidFill>
          <a:ln cap="flat" cmpd="sng" w="76200">
            <a:solidFill>
              <a:srgbClr val="52A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8983101" y="2051688"/>
            <a:ext cx="266671" cy="260349"/>
          </a:xfrm>
          <a:prstGeom prst="flowChartConnector">
            <a:avLst/>
          </a:prstGeom>
          <a:solidFill>
            <a:schemeClr val="lt1"/>
          </a:solidFill>
          <a:ln cap="flat" cmpd="sng" w="76200">
            <a:solidFill>
              <a:srgbClr val="52A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8682702" y="3815983"/>
            <a:ext cx="266671" cy="260351"/>
          </a:xfrm>
          <a:prstGeom prst="flowChartConnector">
            <a:avLst/>
          </a:prstGeom>
          <a:solidFill>
            <a:schemeClr val="lt1"/>
          </a:solidFill>
          <a:ln cap="flat" cmpd="sng" w="76200">
            <a:solidFill>
              <a:srgbClr val="52A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6693300" y="3811876"/>
            <a:ext cx="266671" cy="260351"/>
          </a:xfrm>
          <a:prstGeom prst="flowChartConnector">
            <a:avLst/>
          </a:prstGeom>
          <a:solidFill>
            <a:schemeClr val="lt1"/>
          </a:solidFill>
          <a:ln cap="flat" cmpd="sng" w="76200">
            <a:solidFill>
              <a:srgbClr val="52A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4698863" y="3807832"/>
            <a:ext cx="266671" cy="260351"/>
          </a:xfrm>
          <a:prstGeom prst="flowChartConnector">
            <a:avLst/>
          </a:prstGeom>
          <a:solidFill>
            <a:schemeClr val="lt1"/>
          </a:solidFill>
          <a:ln cap="flat" cmpd="sng" w="76200">
            <a:solidFill>
              <a:srgbClr val="52A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4088158" y="5570797"/>
            <a:ext cx="266671" cy="260351"/>
          </a:xfrm>
          <a:prstGeom prst="flowChartConnector">
            <a:avLst/>
          </a:prstGeom>
          <a:solidFill>
            <a:schemeClr val="lt1"/>
          </a:solidFill>
          <a:ln cap="flat" cmpd="sng" w="76200">
            <a:solidFill>
              <a:srgbClr val="52A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675" spcFirstLastPara="1" rIns="4567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9276648" y="6082716"/>
            <a:ext cx="2441132" cy="36932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1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6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www.otpip.hu </a:t>
            </a:r>
            <a:endParaRPr/>
          </a:p>
        </p:txBody>
      </p:sp>
      <p:sp>
        <p:nvSpPr>
          <p:cNvPr id="129" name="Google Shape;129;p20"/>
          <p:cNvSpPr txBox="1"/>
          <p:nvPr>
            <p:ph type="title"/>
          </p:nvPr>
        </p:nvSpPr>
        <p:spPr>
          <a:xfrm>
            <a:off x="643915" y="337105"/>
            <a:ext cx="619598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lso-V1">
  <p:cSld name="Belso-V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1246613" y="1871130"/>
            <a:ext cx="547591" cy="548317"/>
          </a:xfrm>
          <a:prstGeom prst="rect">
            <a:avLst/>
          </a:prstGeom>
          <a:solidFill>
            <a:srgbClr val="52AE30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3481813" y="1871130"/>
            <a:ext cx="547591" cy="548317"/>
          </a:xfrm>
          <a:prstGeom prst="rect">
            <a:avLst/>
          </a:prstGeom>
          <a:solidFill>
            <a:srgbClr val="52AE30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5810145" y="1871130"/>
            <a:ext cx="547591" cy="548317"/>
          </a:xfrm>
          <a:prstGeom prst="rect">
            <a:avLst/>
          </a:prstGeom>
          <a:solidFill>
            <a:srgbClr val="52AE30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8028413" y="1871130"/>
            <a:ext cx="547591" cy="548317"/>
          </a:xfrm>
          <a:prstGeom prst="rect">
            <a:avLst/>
          </a:prstGeom>
          <a:solidFill>
            <a:srgbClr val="52AE30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10195880" y="1871130"/>
            <a:ext cx="547591" cy="548317"/>
          </a:xfrm>
          <a:prstGeom prst="rect">
            <a:avLst/>
          </a:prstGeom>
          <a:solidFill>
            <a:srgbClr val="52AE30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1246613" y="4131730"/>
            <a:ext cx="547591" cy="548317"/>
          </a:xfrm>
          <a:prstGeom prst="rect">
            <a:avLst/>
          </a:prstGeom>
          <a:solidFill>
            <a:srgbClr val="52AE30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3481813" y="4131730"/>
            <a:ext cx="547591" cy="548317"/>
          </a:xfrm>
          <a:prstGeom prst="rect">
            <a:avLst/>
          </a:prstGeom>
          <a:solidFill>
            <a:srgbClr val="52AE30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43" name="Google Shape;143;p23"/>
          <p:cNvSpPr/>
          <p:nvPr/>
        </p:nvSpPr>
        <p:spPr>
          <a:xfrm>
            <a:off x="5810145" y="4131730"/>
            <a:ext cx="547591" cy="548317"/>
          </a:xfrm>
          <a:prstGeom prst="rect">
            <a:avLst/>
          </a:prstGeom>
          <a:solidFill>
            <a:srgbClr val="52AE30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8028413" y="4131730"/>
            <a:ext cx="547591" cy="548317"/>
          </a:xfrm>
          <a:prstGeom prst="rect">
            <a:avLst/>
          </a:prstGeom>
          <a:solidFill>
            <a:srgbClr val="52AE30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10195880" y="4131730"/>
            <a:ext cx="547591" cy="548317"/>
          </a:xfrm>
          <a:prstGeom prst="rect">
            <a:avLst/>
          </a:prstGeom>
          <a:solidFill>
            <a:srgbClr val="52AE30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1281370" y="1634067"/>
            <a:ext cx="2785022" cy="2647852"/>
          </a:xfrm>
          <a:custGeom>
            <a:rect b="b" l="l" r="r" t="t"/>
            <a:pathLst>
              <a:path extrusionOk="0" h="457" w="481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2562135" y="3049159"/>
            <a:ext cx="83119" cy="127164"/>
          </a:xfrm>
          <a:custGeom>
            <a:rect b="b" l="l" r="r" t="t"/>
            <a:pathLst>
              <a:path extrusionOk="0" h="76" w="49">
                <a:moveTo>
                  <a:pt x="49" y="3"/>
                </a:moveTo>
                <a:cubicBezTo>
                  <a:pt x="44" y="3"/>
                  <a:pt x="40" y="2"/>
                  <a:pt x="36" y="0"/>
                </a:cubicBezTo>
                <a:cubicBezTo>
                  <a:pt x="28" y="32"/>
                  <a:pt x="7" y="65"/>
                  <a:pt x="0" y="76"/>
                </a:cubicBezTo>
                <a:cubicBezTo>
                  <a:pt x="49" y="76"/>
                  <a:pt x="49" y="76"/>
                  <a:pt x="49" y="76"/>
                </a:cubicBezTo>
                <a:lnTo>
                  <a:pt x="49" y="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2318462" y="2563786"/>
            <a:ext cx="326791" cy="448273"/>
          </a:xfrm>
          <a:custGeom>
            <a:rect b="b" l="l" r="r" t="t"/>
            <a:pathLst>
              <a:path extrusionOk="0" h="267" w="194">
                <a:moveTo>
                  <a:pt x="194" y="267"/>
                </a:moveTo>
                <a:cubicBezTo>
                  <a:pt x="194" y="0"/>
                  <a:pt x="194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180"/>
                  <a:pt x="99" y="199"/>
                </a:cubicBezTo>
                <a:cubicBezTo>
                  <a:pt x="107" y="218"/>
                  <a:pt x="117" y="231"/>
                  <a:pt x="130" y="234"/>
                </a:cubicBezTo>
                <a:cubicBezTo>
                  <a:pt x="127" y="236"/>
                  <a:pt x="125" y="239"/>
                  <a:pt x="125" y="243"/>
                </a:cubicBezTo>
                <a:cubicBezTo>
                  <a:pt x="125" y="249"/>
                  <a:pt x="130" y="254"/>
                  <a:pt x="136" y="254"/>
                </a:cubicBezTo>
                <a:cubicBezTo>
                  <a:pt x="142" y="254"/>
                  <a:pt x="142" y="254"/>
                  <a:pt x="142" y="254"/>
                </a:cubicBezTo>
                <a:cubicBezTo>
                  <a:pt x="142" y="255"/>
                  <a:pt x="142" y="256"/>
                  <a:pt x="142" y="257"/>
                </a:cubicBezTo>
                <a:cubicBezTo>
                  <a:pt x="142" y="263"/>
                  <a:pt x="147" y="267"/>
                  <a:pt x="153" y="267"/>
                </a:cubicBezTo>
                <a:cubicBezTo>
                  <a:pt x="166" y="267"/>
                  <a:pt x="166" y="267"/>
                  <a:pt x="166" y="267"/>
                </a:cubicBezTo>
                <a:cubicBezTo>
                  <a:pt x="184" y="267"/>
                  <a:pt x="184" y="267"/>
                  <a:pt x="184" y="267"/>
                </a:cubicBezTo>
                <a:lnTo>
                  <a:pt x="194" y="267"/>
                </a:lnTo>
                <a:close/>
                <a:moveTo>
                  <a:pt x="70" y="159"/>
                </a:moveTo>
                <a:cubicBezTo>
                  <a:pt x="39" y="127"/>
                  <a:pt x="28" y="62"/>
                  <a:pt x="26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56"/>
                  <a:pt x="80" y="124"/>
                  <a:pt x="92" y="174"/>
                </a:cubicBezTo>
                <a:cubicBezTo>
                  <a:pt x="84" y="171"/>
                  <a:pt x="77" y="166"/>
                  <a:pt x="70" y="1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4651103" y="1634067"/>
            <a:ext cx="2785022" cy="2647852"/>
          </a:xfrm>
          <a:custGeom>
            <a:rect b="b" l="l" r="r" t="t"/>
            <a:pathLst>
              <a:path extrusionOk="0" h="457" w="481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5775128" y="3176323"/>
            <a:ext cx="479719" cy="1472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5931868" y="3049159"/>
            <a:ext cx="83119" cy="127164"/>
          </a:xfrm>
          <a:custGeom>
            <a:rect b="b" l="l" r="r" t="t"/>
            <a:pathLst>
              <a:path extrusionOk="0" h="76" w="49">
                <a:moveTo>
                  <a:pt x="49" y="3"/>
                </a:moveTo>
                <a:cubicBezTo>
                  <a:pt x="44" y="3"/>
                  <a:pt x="40" y="2"/>
                  <a:pt x="36" y="0"/>
                </a:cubicBezTo>
                <a:cubicBezTo>
                  <a:pt x="28" y="32"/>
                  <a:pt x="7" y="65"/>
                  <a:pt x="0" y="76"/>
                </a:cubicBezTo>
                <a:cubicBezTo>
                  <a:pt x="49" y="76"/>
                  <a:pt x="49" y="76"/>
                  <a:pt x="49" y="76"/>
                </a:cubicBezTo>
                <a:lnTo>
                  <a:pt x="49" y="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5688195" y="2563786"/>
            <a:ext cx="326791" cy="448273"/>
          </a:xfrm>
          <a:custGeom>
            <a:rect b="b" l="l" r="r" t="t"/>
            <a:pathLst>
              <a:path extrusionOk="0" h="267" w="194">
                <a:moveTo>
                  <a:pt x="194" y="267"/>
                </a:moveTo>
                <a:cubicBezTo>
                  <a:pt x="194" y="0"/>
                  <a:pt x="194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180"/>
                  <a:pt x="99" y="199"/>
                </a:cubicBezTo>
                <a:cubicBezTo>
                  <a:pt x="107" y="218"/>
                  <a:pt x="117" y="231"/>
                  <a:pt x="130" y="234"/>
                </a:cubicBezTo>
                <a:cubicBezTo>
                  <a:pt x="127" y="236"/>
                  <a:pt x="125" y="239"/>
                  <a:pt x="125" y="243"/>
                </a:cubicBezTo>
                <a:cubicBezTo>
                  <a:pt x="125" y="249"/>
                  <a:pt x="130" y="254"/>
                  <a:pt x="136" y="254"/>
                </a:cubicBezTo>
                <a:cubicBezTo>
                  <a:pt x="142" y="254"/>
                  <a:pt x="142" y="254"/>
                  <a:pt x="142" y="254"/>
                </a:cubicBezTo>
                <a:cubicBezTo>
                  <a:pt x="142" y="255"/>
                  <a:pt x="142" y="256"/>
                  <a:pt x="142" y="257"/>
                </a:cubicBezTo>
                <a:cubicBezTo>
                  <a:pt x="142" y="263"/>
                  <a:pt x="147" y="267"/>
                  <a:pt x="153" y="267"/>
                </a:cubicBezTo>
                <a:cubicBezTo>
                  <a:pt x="166" y="267"/>
                  <a:pt x="166" y="267"/>
                  <a:pt x="166" y="267"/>
                </a:cubicBezTo>
                <a:cubicBezTo>
                  <a:pt x="184" y="267"/>
                  <a:pt x="184" y="267"/>
                  <a:pt x="184" y="267"/>
                </a:cubicBezTo>
                <a:lnTo>
                  <a:pt x="194" y="267"/>
                </a:lnTo>
                <a:close/>
                <a:moveTo>
                  <a:pt x="70" y="159"/>
                </a:moveTo>
                <a:cubicBezTo>
                  <a:pt x="39" y="127"/>
                  <a:pt x="28" y="62"/>
                  <a:pt x="26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56"/>
                  <a:pt x="80" y="124"/>
                  <a:pt x="92" y="174"/>
                </a:cubicBezTo>
                <a:cubicBezTo>
                  <a:pt x="84" y="171"/>
                  <a:pt x="77" y="166"/>
                  <a:pt x="70" y="1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8071637" y="1634067"/>
            <a:ext cx="2785022" cy="2647852"/>
          </a:xfrm>
          <a:custGeom>
            <a:rect b="b" l="l" r="r" t="t"/>
            <a:pathLst>
              <a:path extrusionOk="0" h="457" w="481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6756400" y="2921001"/>
            <a:ext cx="184662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6756400" y="2921001"/>
            <a:ext cx="184662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1078949" y="1496391"/>
            <a:ext cx="2163785" cy="2057215"/>
          </a:xfrm>
          <a:custGeom>
            <a:rect b="b" l="l" r="r" t="t"/>
            <a:pathLst>
              <a:path extrusionOk="0" h="457" w="481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4990549" y="1343991"/>
            <a:ext cx="2163785" cy="2057215"/>
          </a:xfrm>
          <a:custGeom>
            <a:rect b="b" l="l" r="r" t="t"/>
            <a:pathLst>
              <a:path extrusionOk="0" h="457" w="481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8825949" y="1343991"/>
            <a:ext cx="2163785" cy="2057215"/>
          </a:xfrm>
          <a:custGeom>
            <a:rect b="b" l="l" r="r" t="t"/>
            <a:pathLst>
              <a:path extrusionOk="0" h="457" w="481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1078949" y="4121058"/>
            <a:ext cx="2163785" cy="2057215"/>
          </a:xfrm>
          <a:custGeom>
            <a:rect b="b" l="l" r="r" t="t"/>
            <a:pathLst>
              <a:path extrusionOk="0" h="457" w="481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4990549" y="3968658"/>
            <a:ext cx="2163785" cy="2057215"/>
          </a:xfrm>
          <a:custGeom>
            <a:rect b="b" l="l" r="r" t="t"/>
            <a:pathLst>
              <a:path extrusionOk="0" h="457" w="481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8825949" y="3968658"/>
            <a:ext cx="2163785" cy="2057215"/>
          </a:xfrm>
          <a:custGeom>
            <a:rect b="b" l="l" r="r" t="t"/>
            <a:pathLst>
              <a:path extrusionOk="0" h="457" w="481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/>
        </p:nvSpPr>
        <p:spPr>
          <a:xfrm>
            <a:off x="10608733" y="5215469"/>
            <a:ext cx="184662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 txBox="1"/>
          <p:nvPr>
            <p:ph type="title"/>
          </p:nvPr>
        </p:nvSpPr>
        <p:spPr>
          <a:xfrm>
            <a:off x="643915" y="294619"/>
            <a:ext cx="619598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ustom Layout">
  <p:cSld name="31_Custom Layou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609441" y="350181"/>
            <a:ext cx="619598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ustom Layout">
  <p:cSld name="42_Custom Layou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/>
          <p:nvPr>
            <p:ph idx="2" type="pic"/>
          </p:nvPr>
        </p:nvSpPr>
        <p:spPr>
          <a:xfrm>
            <a:off x="6086104" y="2493664"/>
            <a:ext cx="4411551" cy="2795903"/>
          </a:xfrm>
          <a:prstGeom prst="rect">
            <a:avLst/>
          </a:prstGeom>
          <a:noFill/>
          <a:ln>
            <a:noFill/>
          </a:ln>
        </p:spPr>
      </p:sp>
      <p:pic>
        <p:nvPicPr>
          <p:cNvPr id="179" name="Google Shape;17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crop+kép háttérben">
  <p:cSld name="logocrop+kép háttérbe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ustom Layout">
  <p:cSld name="43_Custom Layou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fic.png" id="181" name="Google Shape;18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48296" y="1865086"/>
            <a:ext cx="440267" cy="440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fic.png" id="182" name="Google Shape;18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48296" y="5607353"/>
            <a:ext cx="440267" cy="44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4119737" y="4895979"/>
            <a:ext cx="130175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Mobile app #1</a:t>
            </a:r>
            <a:endParaRPr/>
          </a:p>
        </p:txBody>
      </p:sp>
      <p:sp>
        <p:nvSpPr>
          <p:cNvPr id="184" name="Google Shape;184;p31"/>
          <p:cNvSpPr txBox="1"/>
          <p:nvPr/>
        </p:nvSpPr>
        <p:spPr>
          <a:xfrm>
            <a:off x="5604010" y="4899705"/>
            <a:ext cx="130175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Mobile App #2</a:t>
            </a:r>
            <a:endParaRPr/>
          </a:p>
        </p:txBody>
      </p:sp>
      <p:sp>
        <p:nvSpPr>
          <p:cNvPr id="185" name="Google Shape;185;p31"/>
          <p:cNvSpPr/>
          <p:nvPr>
            <p:ph idx="2" type="pic"/>
          </p:nvPr>
        </p:nvSpPr>
        <p:spPr>
          <a:xfrm>
            <a:off x="3684896" y="1760561"/>
            <a:ext cx="1919114" cy="3166281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31"/>
          <p:cNvSpPr/>
          <p:nvPr>
            <p:ph idx="3" type="pic"/>
          </p:nvPr>
        </p:nvSpPr>
        <p:spPr>
          <a:xfrm>
            <a:off x="5946204" y="1766387"/>
            <a:ext cx="1792077" cy="3166281"/>
          </a:xfrm>
          <a:prstGeom prst="rect">
            <a:avLst/>
          </a:prstGeom>
          <a:noFill/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Custom Layout">
  <p:cSld name="44_Custom Layou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fic.png" id="189" name="Google Shape;1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48296" y="1865086"/>
            <a:ext cx="440267" cy="440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fic.png" id="190" name="Google Shape;19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48296" y="5607353"/>
            <a:ext cx="440267" cy="44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/>
          <p:nvPr>
            <p:ph idx="2" type="pic"/>
          </p:nvPr>
        </p:nvSpPr>
        <p:spPr>
          <a:xfrm>
            <a:off x="978954" y="2130939"/>
            <a:ext cx="4643924" cy="2795903"/>
          </a:xfrm>
          <a:prstGeom prst="rect">
            <a:avLst/>
          </a:prstGeom>
          <a:noFill/>
          <a:ln>
            <a:noFill/>
          </a:ln>
        </p:spPr>
      </p:sp>
      <p:pic>
        <p:nvPicPr>
          <p:cNvPr id="192" name="Google Shape;19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fic.png" id="194" name="Google Shape;19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48296" y="1865086"/>
            <a:ext cx="440267" cy="440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fic.png" id="195" name="Google Shape;19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48296" y="5607353"/>
            <a:ext cx="440267" cy="44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/>
          <p:nvPr/>
        </p:nvSpPr>
        <p:spPr>
          <a:xfrm>
            <a:off x="2387600" y="1729287"/>
            <a:ext cx="1390650" cy="1755160"/>
          </a:xfrm>
          <a:custGeom>
            <a:rect b="b" l="l" r="r" t="t"/>
            <a:pathLst>
              <a:path extrusionOk="0" h="2014537" w="3243262">
                <a:moveTo>
                  <a:pt x="0" y="0"/>
                </a:moveTo>
                <a:lnTo>
                  <a:pt x="3243262" y="0"/>
                </a:lnTo>
                <a:lnTo>
                  <a:pt x="3243262" y="2014537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643915" y="337105"/>
            <a:ext cx="619598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">
  <p:cSld name="46_Custom Layou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tp_pictures_42.png" id="200" name="Google Shape;20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1"/>
            <a:ext cx="12217403" cy="68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/>
          <p:nvPr/>
        </p:nvSpPr>
        <p:spPr>
          <a:xfrm>
            <a:off x="-28577" y="1"/>
            <a:ext cx="12217402" cy="685799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3B3B3B">
              <a:alpha val="34901"/>
            </a:srgbClr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/>
          <p:nvPr/>
        </p:nvSpPr>
        <p:spPr>
          <a:xfrm>
            <a:off x="1" y="3606800"/>
            <a:ext cx="12217404" cy="325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75E2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34"/>
          <p:cNvCxnSpPr/>
          <p:nvPr/>
        </p:nvCxnSpPr>
        <p:spPr>
          <a:xfrm>
            <a:off x="1" y="3606800"/>
            <a:ext cx="12200470" cy="0"/>
          </a:xfrm>
          <a:prstGeom prst="straightConnector1">
            <a:avLst/>
          </a:prstGeom>
          <a:noFill/>
          <a:ln cap="flat" cmpd="sng" w="76200">
            <a:solidFill>
              <a:srgbClr val="52AE3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34"/>
          <p:cNvSpPr/>
          <p:nvPr>
            <p:ph idx="2" type="pic"/>
          </p:nvPr>
        </p:nvSpPr>
        <p:spPr>
          <a:xfrm>
            <a:off x="1449795" y="3010898"/>
            <a:ext cx="3272330" cy="1615694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4"/>
          <p:cNvSpPr/>
          <p:nvPr>
            <p:ph idx="3" type="pic"/>
          </p:nvPr>
        </p:nvSpPr>
        <p:spPr>
          <a:xfrm>
            <a:off x="7388846" y="2980620"/>
            <a:ext cx="3272330" cy="1615694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4"/>
          <p:cNvSpPr/>
          <p:nvPr>
            <p:ph idx="4" type="pic"/>
          </p:nvPr>
        </p:nvSpPr>
        <p:spPr>
          <a:xfrm>
            <a:off x="4295360" y="2671178"/>
            <a:ext cx="3538455" cy="1955414"/>
          </a:xfrm>
          <a:prstGeom prst="rect">
            <a:avLst/>
          </a:prstGeom>
          <a:noFill/>
          <a:ln>
            <a:noFill/>
          </a:ln>
        </p:spPr>
      </p:sp>
      <p:pic>
        <p:nvPicPr>
          <p:cNvPr id="207" name="Google Shape;20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0255" y="536693"/>
            <a:ext cx="1793288" cy="2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zlogen">
  <p:cSld name="logo szloge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/>
        </p:nvSpPr>
        <p:spPr>
          <a:xfrm>
            <a:off x="3944563" y="5495705"/>
            <a:ext cx="4299698" cy="36930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600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Biztos válasz ingatlankérdésekben.</a:t>
            </a:r>
            <a:endParaRPr b="0" i="0" sz="1600">
              <a:solidFill>
                <a:srgbClr val="5A5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2087" y="2673350"/>
            <a:ext cx="9077087" cy="13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lap">
  <p:cSld name="Címlap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0"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 b="0" l="0" r="-100012" t="-27000"/>
          <a:stretch/>
        </p:blipFill>
        <p:spPr>
          <a:xfrm>
            <a:off x="0" y="-62630"/>
            <a:ext cx="6933600" cy="69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"/>
          <p:cNvSpPr txBox="1"/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7332" y="516015"/>
            <a:ext cx="1793288" cy="2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jezet indító fehér háttérrel">
  <p:cSld name="Fejezet indító fehér háttérrel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79586" y="-7231390"/>
            <a:ext cx="1224273" cy="25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/>
          <p:cNvPicPr preferRelativeResize="0"/>
          <p:nvPr/>
        </p:nvPicPr>
        <p:blipFill rotWithShape="1">
          <a:blip r:embed="rId3">
            <a:alphaModFix/>
          </a:blip>
          <a:srcRect b="0" l="0" r="-100000" t="-27000"/>
          <a:stretch/>
        </p:blipFill>
        <p:spPr>
          <a:xfrm>
            <a:off x="0" y="-50104"/>
            <a:ext cx="6933236" cy="69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/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006C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4330" y="584569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általános szöveges oldal">
  <p:cSld name="általános szöveges oldal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643915" y="564849"/>
            <a:ext cx="619598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2632" y="427822"/>
            <a:ext cx="1245697" cy="26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/>
          <p:nvPr>
            <p:ph idx="1" type="body"/>
          </p:nvPr>
        </p:nvSpPr>
        <p:spPr>
          <a:xfrm>
            <a:off x="644525" y="1773238"/>
            <a:ext cx="10707688" cy="440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6C3F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6C3F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006C3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006C3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3831" y="549127"/>
            <a:ext cx="1762307" cy="2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8278" y="529662"/>
            <a:ext cx="1793288" cy="2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5550" y="611203"/>
            <a:ext cx="1764000" cy="26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/>
        </p:nvSpPr>
        <p:spPr>
          <a:xfrm>
            <a:off x="3542189" y="1837188"/>
            <a:ext cx="7967505" cy="1927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6000"/>
              <a:buFont typeface="Arial"/>
              <a:buNone/>
            </a:pPr>
            <a:r>
              <a:rPr b="1" i="0" lang="hu-HU" sz="60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Lakáspiaci helyzetkép és várakozások</a:t>
            </a:r>
            <a:endParaRPr/>
          </a:p>
        </p:txBody>
      </p:sp>
      <p:pic>
        <p:nvPicPr>
          <p:cNvPr id="214" name="Google Shape;21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2632" y="427822"/>
            <a:ext cx="1245697" cy="26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5"/>
          <p:cNvSpPr txBox="1"/>
          <p:nvPr/>
        </p:nvSpPr>
        <p:spPr>
          <a:xfrm>
            <a:off x="3574078" y="4714908"/>
            <a:ext cx="3723368" cy="118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3200"/>
              <a:buFont typeface="Arial"/>
              <a:buNone/>
            </a:pPr>
            <a:r>
              <a:rPr b="0" i="1" lang="hu-HU" sz="32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EUFIM Szeminárium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6C3F"/>
              </a:buClr>
              <a:buSzPts val="3200"/>
              <a:buFont typeface="Arial"/>
              <a:buNone/>
            </a:pPr>
            <a:r>
              <a:rPr b="0" i="1" lang="hu-HU" sz="32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2024. március 8.</a:t>
            </a: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1657" y="199688"/>
            <a:ext cx="2901950" cy="427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 txBox="1"/>
          <p:nvPr/>
        </p:nvSpPr>
        <p:spPr>
          <a:xfrm>
            <a:off x="8872695" y="4757068"/>
            <a:ext cx="3112867" cy="149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400"/>
              <a:buFont typeface="Arial"/>
              <a:buNone/>
            </a:pPr>
            <a:r>
              <a:rPr b="1" i="0" lang="hu-HU" sz="24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Valkó Dávid</a:t>
            </a:r>
            <a:endParaRPr b="1" i="0" sz="2400" u="none" cap="none" strike="noStrike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480"/>
              </a:spcBef>
              <a:spcAft>
                <a:spcPts val="0"/>
              </a:spcAft>
              <a:buClr>
                <a:srgbClr val="006C3F"/>
              </a:buClr>
              <a:buSzPts val="2400"/>
              <a:buFont typeface="Arial"/>
              <a:buNone/>
            </a:pPr>
            <a:r>
              <a:rPr b="0" i="0" lang="hu-HU" sz="24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vezető elemző</a:t>
            </a:r>
            <a:endParaRPr b="0" i="0" sz="2400" u="none" cap="none" strike="noStrike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1656" y="669209"/>
            <a:ext cx="3000871" cy="442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/>
          <p:nvPr>
            <p:ph type="title"/>
          </p:nvPr>
        </p:nvSpPr>
        <p:spPr>
          <a:xfrm>
            <a:off x="230400" y="233075"/>
            <a:ext cx="8580438" cy="790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1" i="0" lang="hu-HU" sz="3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Lakásépítés – Tavaly látványos visszaesés, de az 5% áfa </a:t>
            </a:r>
            <a:br>
              <a:rPr b="1" i="0" lang="hu-HU" sz="3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hu-HU" sz="3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érvényessége miatt idén nőhet az építési engedélyek száma</a:t>
            </a:r>
            <a:br>
              <a:rPr b="1" i="0" lang="hu-HU" sz="3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 u="none" cap="none" strike="noStrike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4"/>
          <p:cNvSpPr txBox="1"/>
          <p:nvPr/>
        </p:nvSpPr>
        <p:spPr>
          <a:xfrm>
            <a:off x="7350710" y="1508074"/>
            <a:ext cx="4643021" cy="498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2023-ban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építési engedély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országosan év/év alapon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-39%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használatbavételi engedély -9%. 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Mindkét volumen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sokéves mélypont, építési engedélyek csökkenése 2000 óta rekord,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csakúgy, mint az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értékesítési célú építések magas aránya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(ország 64%, Bp. 92%).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Az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5%-os áfakulcs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tavaly év végi 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meghosszabbításával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két év haladékot kaptak a lakásépítők.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Bp. újlakás-piac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, 2023: ~3000 eladás és ~3500 új kínálat, ami 50%, ill. 45% visszaesés év/év alapon (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2014-15-ös szintek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)!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Eladatlan készlet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~1200-ra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nőtt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02" name="Google Shape;302;p44"/>
          <p:cNvSpPr txBox="1"/>
          <p:nvPr/>
        </p:nvSpPr>
        <p:spPr>
          <a:xfrm>
            <a:off x="902352" y="1669414"/>
            <a:ext cx="59588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Kiadott új építési és használatbavételi engedélyek száma országosan (db)</a:t>
            </a:r>
            <a:endParaRPr b="1" sz="19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4"/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Forrás: KSH, OTP Jelzálogbank</a:t>
            </a:r>
            <a:endParaRPr/>
          </a:p>
        </p:txBody>
      </p:sp>
      <p:pic>
        <p:nvPicPr>
          <p:cNvPr id="304" name="Google Shape;304;p44"/>
          <p:cNvPicPr preferRelativeResize="0"/>
          <p:nvPr/>
        </p:nvPicPr>
        <p:blipFill rotWithShape="1">
          <a:blip r:embed="rId3">
            <a:alphaModFix/>
          </a:blip>
          <a:srcRect b="1677" l="1073" r="1065" t="1698"/>
          <a:stretch/>
        </p:blipFill>
        <p:spPr>
          <a:xfrm>
            <a:off x="290567" y="2441196"/>
            <a:ext cx="6878568" cy="394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/>
          <p:nvPr/>
        </p:nvSpPr>
        <p:spPr>
          <a:xfrm>
            <a:off x="-1" y="4526650"/>
            <a:ext cx="3416531" cy="233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298540" y="231700"/>
            <a:ext cx="11409197" cy="953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Területi eltérések – részletesen az OTP Lakóingatlan </a:t>
            </a:r>
            <a:endParaRPr b="1" i="0" sz="3000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Értéktérképekben I.</a:t>
            </a:r>
            <a:endParaRPr b="1" i="0" sz="3000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2632" y="427822"/>
            <a:ext cx="1245697" cy="26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5"/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Forrás: OTP Lakóingatlan Értéktérkép 2023/2</a:t>
            </a:r>
            <a:endParaRPr/>
          </a:p>
        </p:txBody>
      </p:sp>
      <p:sp>
        <p:nvSpPr>
          <p:cNvPr id="314" name="Google Shape;314;p45"/>
          <p:cNvSpPr txBox="1"/>
          <p:nvPr/>
        </p:nvSpPr>
        <p:spPr>
          <a:xfrm>
            <a:off x="6205491" y="949907"/>
            <a:ext cx="5502246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Aktuális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átlagár toplisták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(ezer Ft/m2):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Bp. 922, Somogy 673, Pest / Gy-M-S / H-B 610-650 … Nógrád 177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Debrecen 676, Győr 665, Veszprém 646 … Salgótarján 189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V. 1252, I. 1172, II. 1153 … XXIII. 504</a:t>
            </a:r>
            <a:endParaRPr/>
          </a:p>
        </p:txBody>
      </p:sp>
      <p:pic>
        <p:nvPicPr>
          <p:cNvPr id="315" name="Google Shape;31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73124"/>
            <a:ext cx="5643784" cy="370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4452" y="2935067"/>
            <a:ext cx="6884373" cy="392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/>
          <p:nvPr/>
        </p:nvSpPr>
        <p:spPr>
          <a:xfrm>
            <a:off x="-1" y="4526650"/>
            <a:ext cx="3416531" cy="233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6"/>
          <p:cNvSpPr txBox="1"/>
          <p:nvPr/>
        </p:nvSpPr>
        <p:spPr>
          <a:xfrm>
            <a:off x="298541" y="278529"/>
            <a:ext cx="9785550" cy="94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Területi eltérések – részletesen az OTP Lakóingatlan </a:t>
            </a:r>
            <a:endParaRPr b="1" i="0" sz="3000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Értéktérképekben II.</a:t>
            </a:r>
            <a:endParaRPr b="1" i="0" sz="3000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2632" y="427822"/>
            <a:ext cx="1245697" cy="26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6"/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Forrás: OTP Lakóingatlan Értéktérkép 2023/2</a:t>
            </a:r>
            <a:endParaRPr/>
          </a:p>
        </p:txBody>
      </p:sp>
      <p:pic>
        <p:nvPicPr>
          <p:cNvPr id="326" name="Google Shape;32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8147" y="2026656"/>
            <a:ext cx="4680678" cy="483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1467734"/>
            <a:ext cx="7347835" cy="4186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/>
          <p:nvPr/>
        </p:nvSpPr>
        <p:spPr>
          <a:xfrm>
            <a:off x="230399" y="241464"/>
            <a:ext cx="11472243" cy="790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Zöld szemlélet / E-hatékonyság – Van potenciál a javulásban</a:t>
            </a:r>
            <a:b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000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7"/>
          <p:cNvSpPr txBox="1"/>
          <p:nvPr/>
        </p:nvSpPr>
        <p:spPr>
          <a:xfrm>
            <a:off x="111204" y="1188352"/>
            <a:ext cx="11993731" cy="526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900"/>
              <a:buFont typeface="Arial"/>
              <a:buChar char="•"/>
            </a:pPr>
            <a:r>
              <a:rPr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Covidig csak a nagyon tudatos vevőknél volt fontos szempont, azóta – részben kényszerből – egyre meghatározóbb</a:t>
            </a:r>
            <a:endParaRPr/>
          </a:p>
          <a:p>
            <a:pPr indent="-342900" lvl="0" marL="342900" marR="0" rtl="0" algn="l">
              <a:spcBef>
                <a:spcPts val="980"/>
              </a:spcBef>
              <a:spcAft>
                <a:spcPts val="0"/>
              </a:spcAft>
              <a:buClr>
                <a:srgbClr val="006C3F"/>
              </a:buClr>
              <a:buSzPts val="1900"/>
              <a:buFont typeface="Arial"/>
              <a:buChar char="•"/>
            </a:pPr>
            <a:r>
              <a:rPr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MNB: 2022-ben kimutatható a rezsivédett ingatlanok nagyobb arányú áremelkedése 🡪 ösztönzés a korszerűsítésre</a:t>
            </a:r>
            <a:endParaRPr/>
          </a:p>
          <a:p>
            <a:pPr indent="-342900" lvl="0" marL="342900" marR="0" rtl="0" algn="l">
              <a:spcBef>
                <a:spcPts val="980"/>
              </a:spcBef>
              <a:spcAft>
                <a:spcPts val="0"/>
              </a:spcAft>
              <a:buClr>
                <a:srgbClr val="006C3F"/>
              </a:buClr>
              <a:buSzPts val="1900"/>
              <a:buFont typeface="Arial"/>
              <a:buChar char="•"/>
            </a:pPr>
            <a:r>
              <a:rPr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Mo-n rezsiteher emelkedése 2018-19 között a 3. az EU-ban, 2021-ben lakhatásra fordított kiadásban EU középmezőnyében</a:t>
            </a:r>
            <a:endParaRPr/>
          </a:p>
          <a:p>
            <a:pPr indent="-342900" lvl="0" marL="342900" marR="0" rtl="0" algn="l">
              <a:spcBef>
                <a:spcPts val="980"/>
              </a:spcBef>
              <a:spcAft>
                <a:spcPts val="0"/>
              </a:spcAft>
              <a:buClr>
                <a:srgbClr val="006C3F"/>
              </a:buClr>
              <a:buSzPts val="1900"/>
              <a:buFont typeface="Arial"/>
              <a:buChar char="•"/>
            </a:pPr>
            <a:r>
              <a:rPr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2022. IV. né. óta (rezsimizéria hatása) kedvező arányeltolódás a kiadott E-tanúsítványok összetételében</a:t>
            </a:r>
            <a:endParaRPr/>
          </a:p>
          <a:p>
            <a:pPr indent="-342900" lvl="0" marL="342900" marR="0" rtl="0" algn="l">
              <a:spcBef>
                <a:spcPts val="980"/>
              </a:spcBef>
              <a:spcAft>
                <a:spcPts val="0"/>
              </a:spcAft>
              <a:buClr>
                <a:srgbClr val="006C3F"/>
              </a:buClr>
              <a:buSzPts val="1900"/>
              <a:buFont typeface="Arial"/>
              <a:buChar char="•"/>
            </a:pPr>
            <a:r>
              <a:rPr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Üvegházhatású gáz kibocsátásban 2021-ben 24%-kal EU felett voltunk, ennek növekedése is látványos</a:t>
            </a:r>
            <a:endParaRPr/>
          </a:p>
          <a:p>
            <a:pPr indent="-342900" lvl="0" marL="342900" marR="0" rtl="0" algn="l">
              <a:spcBef>
                <a:spcPts val="980"/>
              </a:spcBef>
              <a:spcAft>
                <a:spcPts val="0"/>
              </a:spcAft>
              <a:buClr>
                <a:srgbClr val="006C3F"/>
              </a:buClr>
              <a:buSzPts val="1900"/>
              <a:buFont typeface="Arial"/>
              <a:buChar char="•"/>
            </a:pPr>
            <a:r>
              <a:rPr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Megújuló E részaránya a fogyasztásban 2009-ben Mo-n még EU átlag felett volt, 2017-től már alatta, ráadásul 2013 óta aránycsökkenés</a:t>
            </a:r>
            <a:endParaRPr/>
          </a:p>
          <a:p>
            <a:pPr indent="-342900" lvl="0" marL="342900" marR="0" rtl="0" algn="l">
              <a:spcBef>
                <a:spcPts val="980"/>
              </a:spcBef>
              <a:spcAft>
                <a:spcPts val="0"/>
              </a:spcAft>
              <a:buClr>
                <a:srgbClr val="006C3F"/>
              </a:buClr>
              <a:buSzPts val="1900"/>
              <a:buFont typeface="Arial"/>
              <a:buChar char="•"/>
            </a:pPr>
            <a:r>
              <a:rPr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Mo-n alternatív fűtési módok 1% alatt</a:t>
            </a:r>
            <a:endParaRPr/>
          </a:p>
          <a:p>
            <a:pPr indent="-342900" lvl="0" marL="342900" marR="0" rtl="0" algn="l">
              <a:spcBef>
                <a:spcPts val="980"/>
              </a:spcBef>
              <a:spcAft>
                <a:spcPts val="0"/>
              </a:spcAft>
              <a:buClr>
                <a:srgbClr val="006C3F"/>
              </a:buClr>
              <a:buSzPts val="1900"/>
              <a:buFont typeface="Arial"/>
              <a:buChar char="•"/>
            </a:pPr>
            <a:r>
              <a:rPr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Átlagos magyar lakás fűtési célú, alapterület-arányos E-fogyasztása 2019-ben EU átlag felett 60%-kal, 2. legmagasabb érték</a:t>
            </a:r>
            <a:endParaRPr/>
          </a:p>
          <a:p>
            <a:pPr indent="-342900" lvl="0" marL="342900" marR="0" rtl="0" algn="l">
              <a:spcBef>
                <a:spcPts val="980"/>
              </a:spcBef>
              <a:spcAft>
                <a:spcPts val="0"/>
              </a:spcAft>
              <a:buClr>
                <a:srgbClr val="006C3F"/>
              </a:buClr>
              <a:buSzPts val="1900"/>
              <a:buFont typeface="Arial"/>
              <a:buChar char="•"/>
            </a:pPr>
            <a:r>
              <a:rPr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Légkondicionálás gyorsan terjed Mo-n, 2022-ben lakások 27%-a, ezen belül 2010 előtt épültek 25%, azóta 56%   </a:t>
            </a:r>
            <a:endParaRPr sz="19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 txBox="1"/>
          <p:nvPr/>
        </p:nvSpPr>
        <p:spPr>
          <a:xfrm>
            <a:off x="230400" y="216297"/>
            <a:ext cx="8580438" cy="790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Összegzés / Várakozások I.</a:t>
            </a:r>
            <a:b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000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8"/>
          <p:cNvSpPr txBox="1"/>
          <p:nvPr/>
        </p:nvSpPr>
        <p:spPr>
          <a:xfrm>
            <a:off x="0" y="1154798"/>
            <a:ext cx="12188825" cy="507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200"/>
              <a:buFont typeface="Arial"/>
              <a:buChar char="•"/>
            </a:pPr>
            <a:r>
              <a:rPr lang="hu-HU" sz="22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2022 végén az akkorra túlfűtött állapotba került lakáspiac látványosan bezuhant. ~9 év emelkedés után itt volt az ideje a korrekciónak. Már 2018 óta az élénkülést állami intézkedéseknek köszönhetjük főleg, a forgalom már nem nőtt, az árak ellenben még igen; tavaly viszont kiestek a lakáspiac korábbi hajtóerői.</a:t>
            </a:r>
            <a:endParaRPr/>
          </a:p>
          <a:p>
            <a:pPr indent="-203200" lvl="0" marL="342900" marR="0" rtl="0" algn="l">
              <a:spcBef>
                <a:spcPts val="1040"/>
              </a:spcBef>
              <a:spcAft>
                <a:spcPts val="0"/>
              </a:spcAft>
              <a:buClr>
                <a:srgbClr val="006C3F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040"/>
              </a:spcBef>
              <a:spcAft>
                <a:spcPts val="0"/>
              </a:spcAft>
              <a:buClr>
                <a:srgbClr val="006C3F"/>
              </a:buClr>
              <a:buSzPts val="2200"/>
              <a:buFont typeface="Arial"/>
              <a:buChar char="•"/>
            </a:pPr>
            <a:r>
              <a:rPr lang="hu-HU" sz="22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2023 a kivárás éve volt, minden fő mutatóban visszaesést hozott, ugyanakkor már mostanra látszanak a kilábalás jelei (csökkenő infláció és kamatszint, újra reálbér-növekedés, kamatstop 🡪 forgalom idén már érezhetően – kb. 15% - nőhet 🡪 és majd később árak, építések). </a:t>
            </a:r>
            <a:endParaRPr/>
          </a:p>
          <a:p>
            <a:pPr indent="-203200" lvl="0" marL="342900" marR="0" rtl="0" algn="l">
              <a:spcBef>
                <a:spcPts val="1040"/>
              </a:spcBef>
              <a:spcAft>
                <a:spcPts val="0"/>
              </a:spcAft>
              <a:buClr>
                <a:srgbClr val="006C3F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040"/>
              </a:spcBef>
              <a:spcAft>
                <a:spcPts val="0"/>
              </a:spcAft>
              <a:buClr>
                <a:srgbClr val="006C3F"/>
              </a:buClr>
              <a:buSzPts val="2200"/>
              <a:buFont typeface="Arial"/>
              <a:buChar char="•"/>
            </a:pPr>
            <a:r>
              <a:rPr lang="hu-HU" sz="22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Az átfazonírozott CSOK támogatások, bár a szigorúbb előírások miatt kevesebb embert érnek el, de nagyobb hitelösszegeket jelentenek 🡪 összességében nőhet az érdeklődés, és az elmúlt szűk két évben elhalasztott kereslet is aktivizálódhat. Idén újra nőhet a befektetési céllal vásárlók jelenlegi kb. egyharmados aránya is.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/>
        </p:nvSpPr>
        <p:spPr>
          <a:xfrm>
            <a:off x="230400" y="216297"/>
            <a:ext cx="8580438" cy="790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Összegzés / Várakozások II.</a:t>
            </a:r>
            <a:b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000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9"/>
          <p:cNvSpPr txBox="1"/>
          <p:nvPr/>
        </p:nvSpPr>
        <p:spPr>
          <a:xfrm>
            <a:off x="0" y="764172"/>
            <a:ext cx="12188825" cy="608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200"/>
              <a:buFont typeface="Arial"/>
              <a:buChar char="•"/>
            </a:pPr>
            <a:r>
              <a:rPr lang="hu-HU" sz="22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 visszaesések általában rövidebbek, kisebb mértékűek, nem várható olyan mélységű / hosszúságú válság, mint 2008 után. Tartós, érezhető nominális áresés csak komoly recessziók idején szokott bekövetkezni, most is inkább csak kisebb korrekciót láttunk, noha reálértéken nagyobb esés volt (2023. III. né.-ig, öt negyedév alatt -19% reálár-változás, míg a legutóbbi válságkor, 2007 és 2013 között hat év alatt volt -37%). Idén éves szinten a nominális árak valószínűleg még stagnálnak / minimálisan nőhetnek, míg reálárakban lassuló / megszűnő csökkenést várunk. </a:t>
            </a:r>
            <a:endParaRPr/>
          </a:p>
          <a:p>
            <a:pPr indent="0" lvl="0" marL="0" marR="0" rtl="0" algn="l">
              <a:spcBef>
                <a:spcPts val="1040"/>
              </a:spcBef>
              <a:spcAft>
                <a:spcPts val="0"/>
              </a:spcAft>
              <a:buClr>
                <a:srgbClr val="006C3F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040"/>
              </a:spcBef>
              <a:spcAft>
                <a:spcPts val="0"/>
              </a:spcAft>
              <a:buClr>
                <a:srgbClr val="006C3F"/>
              </a:buClr>
              <a:buSzPts val="2200"/>
              <a:buFont typeface="Arial"/>
              <a:buChar char="•"/>
            </a:pPr>
            <a:r>
              <a:rPr lang="hu-HU" sz="22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Lakásépítésben és még inkább építési engedélyben ugyanakkor nagy visszaesést látunk, tehát a negatív alkalmazkodás a kínálaton keresztül történik meg. Mivel a 2024 végéig megszerzett építési engedélyek esetében él 2028 végéig az 5% áfa, illetve a várható keresletnövekedés hatására idén az építési engedélyek száma nőhet, de a megépült lakások számában még további csökkenés is jöhet.</a:t>
            </a:r>
            <a:endParaRPr/>
          </a:p>
          <a:p>
            <a:pPr indent="0" lvl="0" marL="0" marR="0" rtl="0" algn="l">
              <a:spcBef>
                <a:spcPts val="1040"/>
              </a:spcBef>
              <a:spcAft>
                <a:spcPts val="0"/>
              </a:spcAft>
              <a:buClr>
                <a:srgbClr val="006C3F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040"/>
              </a:spcBef>
              <a:spcAft>
                <a:spcPts val="0"/>
              </a:spcAft>
              <a:buClr>
                <a:srgbClr val="006C3F"/>
              </a:buClr>
              <a:buSzPts val="2200"/>
              <a:buFont typeface="Arial"/>
              <a:buNone/>
            </a:pPr>
            <a:r>
              <a:rPr lang="hu-HU" sz="22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∑: 2023-hoz képest idén összességében javulást várunk. Talán 2025 hozhat látványosabb élénkülést minden mutatóban, de a korábbi szárnyalás valószínűleg nem tér vissza.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0"/>
          <p:cNvPicPr preferRelativeResize="0"/>
          <p:nvPr/>
        </p:nvPicPr>
        <p:blipFill rotWithShape="1">
          <a:blip r:embed="rId3">
            <a:alphaModFix/>
          </a:blip>
          <a:srcRect b="0" l="0" r="-100000" t="-27000"/>
          <a:stretch/>
        </p:blipFill>
        <p:spPr>
          <a:xfrm>
            <a:off x="0" y="-62630"/>
            <a:ext cx="6933236" cy="691743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0"/>
          <p:cNvSpPr txBox="1"/>
          <p:nvPr/>
        </p:nvSpPr>
        <p:spPr>
          <a:xfrm>
            <a:off x="3466618" y="2502633"/>
            <a:ext cx="9063656" cy="116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6000"/>
              <a:buFont typeface="Arial"/>
              <a:buNone/>
            </a:pPr>
            <a:r>
              <a:rPr b="1" i="0" lang="hu-HU" sz="6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Köszönöm a figyelmet!</a:t>
            </a:r>
            <a:endParaRPr/>
          </a:p>
        </p:txBody>
      </p:sp>
      <p:pic>
        <p:nvPicPr>
          <p:cNvPr id="353" name="Google Shape;35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2632" y="427822"/>
            <a:ext cx="1245697" cy="26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1657" y="199688"/>
            <a:ext cx="2901950" cy="42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31656" y="669209"/>
            <a:ext cx="3000871" cy="442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/>
        </p:nvSpPr>
        <p:spPr>
          <a:xfrm>
            <a:off x="0" y="1001486"/>
            <a:ext cx="4389120" cy="5856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231844" y="241464"/>
            <a:ext cx="7786468" cy="752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0" i="0" lang="hu-HU" sz="3000" u="non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Alapvetések</a:t>
            </a:r>
            <a:endParaRPr b="0" i="0" sz="3000" u="none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44825" y="1005893"/>
            <a:ext cx="12110444" cy="5709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Calibri"/>
              <a:buAutoNum type="arabicPeriod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 lakásvásárlás hajtóereje a </a:t>
            </a:r>
            <a:r>
              <a:rPr b="1"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jövőbe vetett bizalom és az olcsó hitel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Calibri"/>
              <a:buAutoNum type="arabicPeriod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Az </a:t>
            </a:r>
            <a:r>
              <a:rPr b="1"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árak és bérleti díjak</a:t>
            </a: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keresztmetszeti különbségeit és hosszú távú időbeli alakulását elsősorban a </a:t>
            </a:r>
            <a:r>
              <a:rPr b="1"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jövedelem magyarázza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Calibri"/>
              <a:buAutoNum type="arabicPeriod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kereslet </a:t>
            </a: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erősen</a:t>
            </a:r>
            <a:r>
              <a:rPr b="1"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ciklus-, hitelkínálat és állami támogatás érzékeny</a:t>
            </a:r>
            <a:endParaRPr sz="20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b="0" i="0" lang="hu-HU" sz="20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 legnagyobb értékű vagyontárgy az átlag háztartás számára, jell. hitelfelvétel kötődik hozzá</a:t>
            </a:r>
            <a:endParaRPr/>
          </a:p>
          <a:p>
            <a:pPr indent="-4572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b="0" i="0" lang="hu-HU" sz="20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Ciklusfordulókor gyorsan reagál: Fellendüléskor öngerjesztő lakásvásárlás / hitelfelvétel / áremelkedés spirál, recesszióban mindez megfordul és egy lefelé mutató, önerősítő körré válik</a:t>
            </a:r>
            <a:endParaRPr/>
          </a:p>
          <a:p>
            <a:pPr indent="-4572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b="0" i="0" lang="hu-HU" sz="20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 jó gazdaságpolitika csillapítja a ciklust, ellenkező esetben könnyen túlfűtötté válik a szektor</a:t>
            </a:r>
            <a:endParaRPr/>
          </a:p>
          <a:p>
            <a:pPr indent="-4572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b="0" i="0" lang="hu-HU" sz="20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Devizahitelezés esetén árfolyam-érzékeny: Ha van a rendszerben devizahitel, akkor minél nagyobb a leértékelődés, annál nagyobbat zuhan a lakáskereslet és annál tovább marad ott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        🡪 </a:t>
            </a:r>
            <a:r>
              <a:rPr b="1"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Hosszú, öngerjesztő ciklusok </a:t>
            </a: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(nemzetközi tapasztalatok: ~5-8 év felívelés, majd ~3 év korrekció, csak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             ritkán nominális áreséssel); fordulóknál nagy kereslet / kínálat eltéréssel, ami az árak ciklikus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             ingadozását hozza</a:t>
            </a:r>
            <a:endParaRPr sz="20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Calibri"/>
              <a:buAutoNum type="arabicPeriod" startAt="4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Az építések időbeli átfutása miatt a </a:t>
            </a:r>
            <a:r>
              <a:rPr b="1"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kínálat 1-3 éves késéssel reagál a keresletre</a:t>
            </a: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, ami az árak rövidtávú ingadozásában csapódik le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Calibri"/>
              <a:buAutoNum type="arabicPeriod" startAt="4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Erős, de </a:t>
            </a:r>
            <a:r>
              <a:rPr b="1"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nem egyértelműen </a:t>
            </a: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meghatározott a </a:t>
            </a:r>
            <a:r>
              <a:rPr b="1"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demográfia szerepe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/>
        </p:nvSpPr>
        <p:spPr>
          <a:xfrm>
            <a:off x="0" y="1001486"/>
            <a:ext cx="4389120" cy="5856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65095" y="1410267"/>
            <a:ext cx="6352483" cy="52441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Calibri"/>
              <a:buAutoNum type="arabicPeriod"/>
            </a:pP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Válság / korrekció: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Az emberek visszafogják az ingatlanvásárlást és a hitelfelvételt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Esnek a reál ingatlanárak, leáll az építőipar, nem éri meg építeni (olcsóbb venni)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Minél nagyobb a recesszió, annál igazabbak a fentiek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Calibri"/>
              <a:buAutoNum type="arabicPeriod"/>
            </a:pP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Forduló első jele: elindul a </a:t>
            </a:r>
            <a:r>
              <a:rPr b="1" lang="hu-HU" sz="1800" u="sng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gazdasági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növekedés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Sokszor exportvezérelt 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 munkanélküliség még magas, csökkennek a reálbérek 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Az ingatlanár és a hitelfelvétel esik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Calibri"/>
              <a:buAutoNum type="arabicPeriod"/>
            </a:pP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Forduló második jele: emelkedő </a:t>
            </a:r>
            <a:r>
              <a:rPr b="1" lang="hu-HU" sz="1800" u="sng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tranzakciószám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 munkanélküliség magasan stabilizálódik, megáll a reálbérek esése 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Megjelennek a készpénzes vevők, de a nagy tömeg még távol van 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Az ingatlanok ára lassulva esik, majd stabilizálódik</a:t>
            </a:r>
            <a:endParaRPr/>
          </a:p>
        </p:txBody>
      </p:sp>
      <p:sp>
        <p:nvSpPr>
          <p:cNvPr id="232" name="Google Shape;232;p37"/>
          <p:cNvSpPr txBox="1"/>
          <p:nvPr/>
        </p:nvSpPr>
        <p:spPr>
          <a:xfrm>
            <a:off x="6548846" y="1419734"/>
            <a:ext cx="5477691" cy="3111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Calibri"/>
              <a:buAutoNum type="arabicPeriod" startAt="4"/>
            </a:pP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Fellendülés indul: emelkednek az </a:t>
            </a:r>
            <a:r>
              <a:rPr b="1" lang="hu-HU" sz="1800" u="sng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árak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Tovább nő a tranzakciószám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Emelkednek az árak 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Építkezés még nincs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Calibri"/>
              <a:buAutoNum type="arabicPeriod" startAt="4"/>
            </a:pP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Normál üzemmód, érett állapot: megéri </a:t>
            </a:r>
            <a:r>
              <a:rPr b="1" lang="hu-HU" sz="1800" u="sng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építeni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Megjön a tömeg, „csak le ne maradjak”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Elindulnak az építkezések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Az áremelkedés egy idő után lassul</a:t>
            </a:r>
            <a:endParaRPr/>
          </a:p>
          <a:p>
            <a:pPr indent="-4572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Hosszan, sok éven át elnyúlhat</a:t>
            </a:r>
            <a:endParaRPr/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Calibri"/>
              <a:buAutoNum type="arabicPeriod" startAt="4"/>
            </a:pP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Túlfűtöttség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(rossz </a:t>
            </a:r>
            <a:r>
              <a:rPr lang="hu-HU" sz="1800" u="sng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gazdaságpolitika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esetén)</a:t>
            </a:r>
            <a:endParaRPr/>
          </a:p>
        </p:txBody>
      </p:sp>
      <p:sp>
        <p:nvSpPr>
          <p:cNvPr id="233" name="Google Shape;233;p37"/>
          <p:cNvSpPr txBox="1"/>
          <p:nvPr/>
        </p:nvSpPr>
        <p:spPr>
          <a:xfrm>
            <a:off x="231844" y="241051"/>
            <a:ext cx="7786468" cy="752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0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A ciklikus lakáspiac fő elemei: Makró 🡪 Forgalom 🡪 Árak 🡪 </a:t>
            </a:r>
            <a:br>
              <a:rPr b="0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🡪 Építés 🡪 Támogatások</a:t>
            </a:r>
            <a:endParaRPr b="0" i="0" sz="3000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Forrás: OTP Bank Elemzési Központ, KSH</a:t>
            </a:r>
            <a:endParaRPr/>
          </a:p>
        </p:txBody>
      </p:sp>
      <p:sp>
        <p:nvSpPr>
          <p:cNvPr id="240" name="Google Shape;240;p38"/>
          <p:cNvSpPr txBox="1"/>
          <p:nvPr/>
        </p:nvSpPr>
        <p:spPr>
          <a:xfrm>
            <a:off x="1726391" y="1437902"/>
            <a:ext cx="457982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Lakásárak és lakásépítések alakulása</a:t>
            </a:r>
            <a:endParaRPr b="1" sz="19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7738513" y="1441766"/>
            <a:ext cx="4370629" cy="5232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E99395"/>
                </a:solidFill>
                <a:latin typeface="Arial"/>
                <a:ea typeface="Arial"/>
                <a:cs typeface="Arial"/>
                <a:sym typeface="Arial"/>
              </a:rPr>
              <a:t>Lejtmenetek jellemzői</a:t>
            </a:r>
            <a:endParaRPr/>
          </a:p>
          <a:p>
            <a:pPr indent="-44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Recesszió / lassú növekedés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Emelkedő munkanélküliség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Magas / vágtató infláció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Szigorú jegybank, magas kamatok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Folyamatos fiskális kiigazítások</a:t>
            </a:r>
            <a:endParaRPr/>
          </a:p>
          <a:p>
            <a:pPr indent="-44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9DCC8F"/>
                </a:solidFill>
                <a:latin typeface="Arial"/>
                <a:ea typeface="Arial"/>
                <a:cs typeface="Arial"/>
                <a:sym typeface="Arial"/>
              </a:rPr>
              <a:t>Boom időszakok jellemzői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Stabilizálódó / javuló makrókép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Csökkenő / alacsony munkanélküliség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Emelkedő reálbérek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Mérséklődő infláció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Csökkenő kamatok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Folyamatosan érkező költségvetési támogatások</a:t>
            </a:r>
            <a:endParaRPr/>
          </a:p>
        </p:txBody>
      </p:sp>
      <p:pic>
        <p:nvPicPr>
          <p:cNvPr id="242" name="Google Shape;24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844" y="1735314"/>
            <a:ext cx="7113547" cy="464510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231844" y="252639"/>
            <a:ext cx="7786468" cy="752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0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Közel 9 év Európa-rekord drágulás után itt volt az ideje 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0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korrekciónak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/>
        </p:nvSpPr>
        <p:spPr>
          <a:xfrm>
            <a:off x="0" y="1001486"/>
            <a:ext cx="4389120" cy="5856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9"/>
          <p:cNvSpPr txBox="1"/>
          <p:nvPr/>
        </p:nvSpPr>
        <p:spPr>
          <a:xfrm>
            <a:off x="231844" y="249853"/>
            <a:ext cx="7786468" cy="752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200"/>
              <a:buFont typeface="Arial"/>
              <a:buNone/>
            </a:pPr>
            <a:r>
              <a:rPr b="0" i="0" lang="hu-HU" sz="32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Ingatlanárak: a legfőbb driver a jövedelem I.</a:t>
            </a:r>
            <a:endParaRPr/>
          </a:p>
        </p:txBody>
      </p:sp>
      <p:sp>
        <p:nvSpPr>
          <p:cNvPr id="250" name="Google Shape;250;p39"/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Forrás: BIS, MNB / OTP Bank Elemzési Központ</a:t>
            </a:r>
            <a:endParaRPr/>
          </a:p>
        </p:txBody>
      </p:sp>
      <p:sp>
        <p:nvSpPr>
          <p:cNvPr id="251" name="Google Shape;251;p39"/>
          <p:cNvSpPr txBox="1"/>
          <p:nvPr/>
        </p:nvSpPr>
        <p:spPr>
          <a:xfrm>
            <a:off x="296092" y="1204270"/>
            <a:ext cx="116172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Különböző országok éves átlagos GDP változása (x tengely) vs. az ingatlanárak éves átlagos változása (%; 1980-tól, illetve amióta van adat; nominál értékek)</a:t>
            </a:r>
            <a:endParaRPr/>
          </a:p>
        </p:txBody>
      </p:sp>
      <p:pic>
        <p:nvPicPr>
          <p:cNvPr id="252" name="Google Shape;25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8004" y="1798233"/>
            <a:ext cx="6915539" cy="450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/>
        </p:nvSpPr>
        <p:spPr>
          <a:xfrm>
            <a:off x="0" y="1001486"/>
            <a:ext cx="4389120" cy="5856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231844" y="249853"/>
            <a:ext cx="7786468" cy="752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200"/>
              <a:buFont typeface="Arial"/>
              <a:buNone/>
            </a:pPr>
            <a:r>
              <a:rPr b="0" i="0" lang="hu-HU" sz="32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Ingatlanárak: a legfőbb driver a jövedelem II.</a:t>
            </a:r>
            <a:endParaRPr/>
          </a:p>
        </p:txBody>
      </p:sp>
      <p:pic>
        <p:nvPicPr>
          <p:cNvPr id="259" name="Google Shape;25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017" y="1737191"/>
            <a:ext cx="3950327" cy="481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1484" y="1737191"/>
            <a:ext cx="3834600" cy="477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Forrás: BIS / OTP Bank Elemzési Központ</a:t>
            </a:r>
            <a:endParaRPr/>
          </a:p>
        </p:txBody>
      </p:sp>
      <p:sp>
        <p:nvSpPr>
          <p:cNvPr id="262" name="Google Shape;262;p40"/>
          <p:cNvSpPr txBox="1"/>
          <p:nvPr/>
        </p:nvSpPr>
        <p:spPr>
          <a:xfrm>
            <a:off x="1539490" y="1322424"/>
            <a:ext cx="240299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Átlagos m2-ár (EUR)</a:t>
            </a:r>
            <a:endParaRPr b="1" sz="19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0"/>
          <p:cNvSpPr txBox="1"/>
          <p:nvPr/>
        </p:nvSpPr>
        <p:spPr>
          <a:xfrm>
            <a:off x="5538643" y="1328630"/>
            <a:ext cx="369243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M2-ár vs. átlagos havi jövedelem</a:t>
            </a:r>
            <a:endParaRPr b="1" sz="19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9563449" y="2747768"/>
            <a:ext cx="2357307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Országok közötti árkülönbségek zömét is magyarázza a jövedelemeltérés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type="title"/>
          </p:nvPr>
        </p:nvSpPr>
        <p:spPr>
          <a:xfrm>
            <a:off x="230399" y="283409"/>
            <a:ext cx="11160411" cy="752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0" i="0" lang="hu-HU" sz="3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Forgalom – A tavalyi ~25%-os visszaesést idén ~15% növekedés </a:t>
            </a:r>
            <a:br>
              <a:rPr b="0" i="0" lang="hu-HU" sz="3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hu-HU" sz="3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követheti </a:t>
            </a:r>
            <a:endParaRPr b="0" i="1" sz="3000" u="none" cap="none" strike="noStrike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1"/>
          <p:cNvSpPr txBox="1"/>
          <p:nvPr/>
        </p:nvSpPr>
        <p:spPr>
          <a:xfrm>
            <a:off x="7244179" y="2130881"/>
            <a:ext cx="4712802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Tavalyi becslésünk: ~105 ezer tranzakció. 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2024-ben már növekedést várunk, ~120 ezer eladást prognosztizálunk.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6C3F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Tavaly csökkent a befektetési célú vásárlók aránya, ám idén már növekedést várunk.</a:t>
            </a:r>
            <a:endParaRPr/>
          </a:p>
        </p:txBody>
      </p:sp>
      <p:sp>
        <p:nvSpPr>
          <p:cNvPr id="272" name="Google Shape;272;p41"/>
          <p:cNvSpPr txBox="1"/>
          <p:nvPr/>
        </p:nvSpPr>
        <p:spPr>
          <a:xfrm>
            <a:off x="1850680" y="1688812"/>
            <a:ext cx="4579825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Lakáspiaci forgalom (ezer db)</a:t>
            </a:r>
            <a:endParaRPr b="1" sz="19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Forrás: KSH, OTP Jelzálogbank</a:t>
            </a:r>
            <a:endParaRPr/>
          </a:p>
        </p:txBody>
      </p:sp>
      <p:pic>
        <p:nvPicPr>
          <p:cNvPr id="274" name="Google Shape;274;p41"/>
          <p:cNvPicPr preferRelativeResize="0"/>
          <p:nvPr/>
        </p:nvPicPr>
        <p:blipFill rotWithShape="1">
          <a:blip r:embed="rId3">
            <a:alphaModFix/>
          </a:blip>
          <a:srcRect b="1545" l="1585" r="983" t="1665"/>
          <a:stretch/>
        </p:blipFill>
        <p:spPr>
          <a:xfrm>
            <a:off x="230399" y="2189528"/>
            <a:ext cx="6942188" cy="401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type="title"/>
          </p:nvPr>
        </p:nvSpPr>
        <p:spPr>
          <a:xfrm>
            <a:off x="230400" y="241465"/>
            <a:ext cx="924787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0" i="0" lang="hu-HU" sz="3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Árszint – Tavaly a nominális árszint nagyjából stagnált, </a:t>
            </a:r>
            <a:br>
              <a:rPr b="0" i="0" lang="hu-HU" sz="3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hu-HU" sz="3000" u="none" cap="none" strike="noStrike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reálértéken viszont látványosan csökkent </a:t>
            </a:r>
            <a:endParaRPr/>
          </a:p>
        </p:txBody>
      </p:sp>
      <p:sp>
        <p:nvSpPr>
          <p:cNvPr id="281" name="Google Shape;281;p42"/>
          <p:cNvSpPr txBox="1"/>
          <p:nvPr/>
        </p:nvSpPr>
        <p:spPr>
          <a:xfrm>
            <a:off x="6942339" y="1462650"/>
            <a:ext cx="5014642" cy="498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2023. III. né.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(előzetes!) MNB adatok szerint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nominál értéken országosan +1,5% éves drágulás, ez reál értéken -12%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Né./né.:        -1,7%, minden jogállásban csökkenés.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2023 közepére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országos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túlértékeltség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+9%,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Budapesten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viszont -8%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alulértékeltség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(MNB). Ez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látványos javulás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 reálár-csökkenés miatt!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Átlagos országos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alkuszint ősszel újra enyhén nőtt, 6,8%-ra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(OTP IP). Alku kisebb településeken és általában a házaknál nagyobb.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Idén</a:t>
            </a:r>
            <a:r>
              <a:rPr b="1" lang="hu-H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éves szinten nominális ár stagnálásra /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keresett területeken esetleg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enyhe emelkedésre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lehet számítani, a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reálértékű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csökkenés lassul / 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esetleg </a:t>
            </a:r>
            <a:r>
              <a:rPr b="1"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megszűnik</a:t>
            </a: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82" name="Google Shape;282;p42"/>
          <p:cNvSpPr txBox="1"/>
          <p:nvPr/>
        </p:nvSpPr>
        <p:spPr>
          <a:xfrm>
            <a:off x="751032" y="1512439"/>
            <a:ext cx="581573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Nominális MNB lakásárindex (2010=100%)</a:t>
            </a:r>
            <a:endParaRPr b="1" sz="19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2"/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Forrás: MNB, OTP Ingatlanpont</a:t>
            </a:r>
            <a:endParaRPr/>
          </a:p>
        </p:txBody>
      </p:sp>
      <p:pic>
        <p:nvPicPr>
          <p:cNvPr id="284" name="Google Shape;28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214" y="1917504"/>
            <a:ext cx="5939031" cy="4456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/>
          <p:nvPr/>
        </p:nvSpPr>
        <p:spPr>
          <a:xfrm>
            <a:off x="230400" y="232102"/>
            <a:ext cx="8580438" cy="790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Magyarországon 8,5 év alatt nagyon olcsóból nagyon drágává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B951"/>
              </a:buClr>
              <a:buSzPts val="3000"/>
              <a:buFont typeface="Arial"/>
              <a:buNone/>
            </a:pPr>
            <a: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  <a:t>vált a lakáspiac – De már átlendültünk a csúcson</a:t>
            </a:r>
            <a:br>
              <a:rPr b="1" i="0" lang="hu-HU" sz="3000">
                <a:solidFill>
                  <a:srgbClr val="59B95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>
              <a:solidFill>
                <a:srgbClr val="59B9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3"/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Forrás: MNB</a:t>
            </a:r>
            <a:endParaRPr/>
          </a:p>
        </p:txBody>
      </p:sp>
      <p:sp>
        <p:nvSpPr>
          <p:cNvPr id="291" name="Google Shape;291;p43"/>
          <p:cNvSpPr txBox="1"/>
          <p:nvPr/>
        </p:nvSpPr>
        <p:spPr>
          <a:xfrm>
            <a:off x="418745" y="1493545"/>
            <a:ext cx="662299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9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Lakásárak eltérése a becsült egyensúlyi szinttől (%)</a:t>
            </a:r>
            <a:endParaRPr b="1" sz="19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3"/>
          <p:cNvSpPr txBox="1"/>
          <p:nvPr/>
        </p:nvSpPr>
        <p:spPr>
          <a:xfrm>
            <a:off x="7235301" y="1579776"/>
            <a:ext cx="467517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~8,5 év né/né alapú reálár-növekedésnek lett vége 2022. III. né.-ben.  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Szűk évtizedes boom után vagyunk tehát, ez alatt:</a:t>
            </a:r>
            <a:endParaRPr/>
          </a:p>
          <a:p>
            <a:pPr indent="-342900" lvl="1" marL="952393" marR="0" rtl="0" algn="l">
              <a:spcBef>
                <a:spcPts val="36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Courier New"/>
              <a:buChar char="o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Reálértéken országosan 2,6-szoros (Budapesten 3-szoros, községekben 2-szeres) drágulás.</a:t>
            </a:r>
            <a:endParaRPr b="0" i="0" sz="1800" u="none" cap="none" strike="noStrike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52393" marR="0" rtl="0" algn="l">
              <a:spcBef>
                <a:spcPts val="36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Courier New"/>
              <a:buChar char="o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Támogató környezet: alacsony kamatok, gyors gazdasági és bérnövekedés, költségvetési és MNB támogatások </a:t>
            </a:r>
            <a:endParaRPr/>
          </a:p>
          <a:p>
            <a:pPr indent="-342900" lvl="1" marL="952393" marR="0" rtl="0" algn="l">
              <a:spcBef>
                <a:spcPts val="360"/>
              </a:spcBef>
              <a:spcAft>
                <a:spcPts val="0"/>
              </a:spcAft>
              <a:buClr>
                <a:srgbClr val="006C3F"/>
              </a:buClr>
              <a:buSzPts val="1800"/>
              <a:buFont typeface="Courier New"/>
              <a:buChar char="o"/>
            </a:pPr>
            <a:r>
              <a:rPr b="0" i="0" lang="hu-HU" sz="1800" u="none" cap="none" strike="noStrike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A Covid is csak egy kis „zökkenőt” okozott.</a:t>
            </a:r>
            <a:endParaRPr b="0" i="0" sz="1800" u="none" cap="none" strike="noStrike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7149399" y="6179540"/>
            <a:ext cx="46751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006C3F"/>
                </a:solidFill>
                <a:latin typeface="Arial"/>
                <a:ea typeface="Arial"/>
                <a:cs typeface="Arial"/>
                <a:sym typeface="Arial"/>
              </a:rPr>
              <a:t>🡪 Van tere a mostani korrekciónak…!</a:t>
            </a:r>
            <a:endParaRPr sz="1800">
              <a:solidFill>
                <a:srgbClr val="006C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535" y="1874234"/>
            <a:ext cx="6431505" cy="46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TP színsém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96436"/>
      </a:accent1>
      <a:accent2>
        <a:srgbClr val="004C7E"/>
      </a:accent2>
      <a:accent3>
        <a:srgbClr val="DC4D51"/>
      </a:accent3>
      <a:accent4>
        <a:srgbClr val="4EC3C6"/>
      </a:accent4>
      <a:accent5>
        <a:srgbClr val="FF8695"/>
      </a:accent5>
      <a:accent6>
        <a:srgbClr val="941FDD"/>
      </a:accent6>
      <a:hlink>
        <a:srgbClr val="7A1C50"/>
      </a:hlink>
      <a:folHlink>
        <a:srgbClr val="ADDB2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